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6" r:id="rId2"/>
    <p:sldId id="267" r:id="rId3"/>
    <p:sldId id="268" r:id="rId4"/>
    <p:sldId id="269" r:id="rId5"/>
    <p:sldId id="270" r:id="rId6"/>
    <p:sldId id="271" r:id="rId7"/>
    <p:sldId id="272" r:id="rId8"/>
    <p:sldId id="273" r:id="rId9"/>
    <p:sldId id="274" r:id="rId10"/>
    <p:sldId id="27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65538" name="Rectangle 2"/>
          <p:cNvSpPr>
            <a:spLocks noGrp="1" noRot="1" noChangeArrowheads="1"/>
          </p:cNvSpPr>
          <p:nvPr>
            <p:ph type="ctrTitle"/>
          </p:nvPr>
        </p:nvSpPr>
        <p:spPr>
          <a:xfrm>
            <a:off x="685800" y="1981200"/>
            <a:ext cx="7772400" cy="1600200"/>
          </a:xfrm>
        </p:spPr>
        <p:txBody>
          <a:bodyPr/>
          <a:lstStyle>
            <a:lvl1pPr>
              <a:defRPr/>
            </a:lvl1pPr>
          </a:lstStyle>
          <a:p>
            <a:r>
              <a:rPr lang="en-CA"/>
              <a:t>Click to edit Master title style</a:t>
            </a:r>
          </a:p>
        </p:txBody>
      </p:sp>
      <p:sp>
        <p:nvSpPr>
          <p:cNvPr id="655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65540" name="Rectangle 4"/>
          <p:cNvSpPr>
            <a:spLocks noGrp="1" noChangeArrowheads="1"/>
          </p:cNvSpPr>
          <p:nvPr>
            <p:ph type="dt" sz="quarter" idx="2"/>
          </p:nvPr>
        </p:nvSpPr>
        <p:spPr/>
        <p:txBody>
          <a:bodyPr/>
          <a:lstStyle>
            <a:lvl1pPr>
              <a:defRPr/>
            </a:lvl1pPr>
          </a:lstStyle>
          <a:p>
            <a:endParaRPr lang="en-CA"/>
          </a:p>
        </p:txBody>
      </p:sp>
      <p:sp>
        <p:nvSpPr>
          <p:cNvPr id="65541" name="Rectangle 5"/>
          <p:cNvSpPr>
            <a:spLocks noGrp="1" noChangeArrowheads="1"/>
          </p:cNvSpPr>
          <p:nvPr>
            <p:ph type="ftr" sz="quarter" idx="3"/>
          </p:nvPr>
        </p:nvSpPr>
        <p:spPr/>
        <p:txBody>
          <a:bodyPr/>
          <a:lstStyle>
            <a:lvl1pPr>
              <a:defRPr/>
            </a:lvl1pPr>
          </a:lstStyle>
          <a:p>
            <a:endParaRPr lang="en-CA"/>
          </a:p>
        </p:txBody>
      </p:sp>
      <p:sp>
        <p:nvSpPr>
          <p:cNvPr id="65542" name="Rectangle 6"/>
          <p:cNvSpPr>
            <a:spLocks noGrp="1" noChangeArrowheads="1"/>
          </p:cNvSpPr>
          <p:nvPr>
            <p:ph type="sldNum" sz="quarter" idx="4"/>
          </p:nvPr>
        </p:nvSpPr>
        <p:spPr/>
        <p:txBody>
          <a:bodyPr/>
          <a:lstStyle>
            <a:lvl1pPr>
              <a:defRPr/>
            </a:lvl1pPr>
          </a:lstStyle>
          <a:p>
            <a:fld id="{4312CE4F-91BD-45FC-896B-B52375751634}" type="slidenum">
              <a:rPr lang="en-CA"/>
              <a:pPr/>
              <a:t>‹#›</a:t>
            </a:fld>
            <a:endParaRPr lang="en-CA"/>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2000" fill="hold"/>
                                        <p:tgtEl>
                                          <p:spTgt spid="65538"/>
                                        </p:tgtEl>
                                        <p:attrNameLst>
                                          <p:attrName>ppt_w</p:attrName>
                                        </p:attrNameLst>
                                      </p:cBhvr>
                                      <p:tavLst>
                                        <p:tav tm="0">
                                          <p:val>
                                            <p:strVal val="#ppt_w"/>
                                          </p:val>
                                        </p:tav>
                                        <p:tav tm="100000">
                                          <p:val>
                                            <p:strVal val="#ppt_w"/>
                                          </p:val>
                                        </p:tav>
                                      </p:tavLst>
                                    </p:anim>
                                    <p:anim calcmode="lin" valueType="num">
                                      <p:cBhvr>
                                        <p:cTn id="8" dur="2000" fill="hold"/>
                                        <p:tgtEl>
                                          <p:spTgt spid="6553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5538"/>
                                        </p:tgtEl>
                                        <p:attrNameLst>
                                          <p:attrName>ppt_x</p:attrName>
                                        </p:attrNameLst>
                                      </p:cBhvr>
                                      <p:tavLst>
                                        <p:tav tm="0">
                                          <p:val>
                                            <p:strVal val="#ppt_x-.4"/>
                                          </p:val>
                                        </p:tav>
                                        <p:tav tm="100000">
                                          <p:val>
                                            <p:strVal val="#ppt_x"/>
                                          </p:val>
                                        </p:tav>
                                      </p:tavLst>
                                    </p:anim>
                                    <p:anim calcmode="lin" valueType="num">
                                      <p:cBhvr>
                                        <p:cTn id="10" dur="2000" fill="hold"/>
                                        <p:tgtEl>
                                          <p:spTgt spid="6553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5539">
                                            <p:txEl>
                                              <p:pRg st="0" end="0"/>
                                            </p:txEl>
                                          </p:spTgt>
                                        </p:tgtEl>
                                        <p:attrNameLst>
                                          <p:attrName>style.visibility</p:attrName>
                                        </p:attrNameLst>
                                      </p:cBhvr>
                                      <p:to>
                                        <p:strVal val="visible"/>
                                      </p:to>
                                    </p:set>
                                    <p:animEffect transition="in" filter="fade">
                                      <p:cBhvr>
                                        <p:cTn id="15" dur="500">
                                          <p:stCondLst>
                                            <p:cond delay="0"/>
                                          </p:stCondLst>
                                        </p:cTn>
                                        <p:tgtEl>
                                          <p:spTgt spid="65539">
                                            <p:txEl>
                                              <p:pRg st="0" end="0"/>
                                            </p:txEl>
                                          </p:spTgt>
                                        </p:tgtEl>
                                      </p:cBhvr>
                                    </p:animEffect>
                                    <p:anim calcmode="lin" valueType="num">
                                      <p:cBhvr>
                                        <p:cTn id="16" dur="500" fill="hold">
                                          <p:stCondLst>
                                            <p:cond delay="0"/>
                                          </p:stCondLst>
                                        </p:cTn>
                                        <p:tgtEl>
                                          <p:spTgt spid="6553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65539"/>
                        </p:tgtEl>
                        <p:attrNameLst>
                          <p:attrName>style.visibility</p:attrName>
                        </p:attrNameLst>
                      </p:cBhvr>
                      <p:to>
                        <p:strVal val="visible"/>
                      </p:to>
                    </p:set>
                    <p:animEffect transition="in" filter="fade">
                      <p:cBhvr>
                        <p:cTn dur="500">
                          <p:stCondLst>
                            <p:cond delay="0"/>
                          </p:stCondLst>
                        </p:cTn>
                        <p:tgtEl>
                          <p:spTgt spid="65539"/>
                        </p:tgtEl>
                      </p:cBhvr>
                    </p:animEffect>
                    <p:anim calcmode="lin" valueType="num">
                      <p:cBhvr>
                        <p:cTn dur="500" fill="hold">
                          <p:stCondLst>
                            <p:cond delay="0"/>
                          </p:stCondLst>
                        </p:cTn>
                        <p:tgtEl>
                          <p:spTgt spid="6553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55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4174603-37B6-4CD7-9CB2-52E89D0C2413}" type="slidenum">
              <a:rPr lang="en-CA"/>
              <a:pPr/>
              <a:t>‹#›</a:t>
            </a:fld>
            <a:endParaRPr lang="en-CA"/>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049E9109-5218-4F95-80E3-2C1547C5C66A}" type="slidenum">
              <a:rPr lang="en-CA"/>
              <a:pPr/>
              <a:t>‹#›</a:t>
            </a:fld>
            <a:endParaRPr lang="en-CA"/>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CA"/>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3D2F6702-0FBF-4DD0-B9E1-70A50F78F4EA}" type="slidenum">
              <a:rPr lang="en-CA"/>
              <a:pPr/>
              <a:t>‹#›</a:t>
            </a:fld>
            <a:endParaRPr lang="en-CA"/>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C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CA"/>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744460A6-0EDA-4AE8-9A4F-8A63BAAAD2FB}" type="slidenum">
              <a:rPr lang="en-CA"/>
              <a:pPr/>
              <a:t>‹#›</a:t>
            </a:fld>
            <a:endParaRPr lang="en-CA"/>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C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CA"/>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875DEFCD-DB65-4CF4-A332-EB045D858482}" type="slidenum">
              <a:rPr lang="en-CA"/>
              <a:pPr/>
              <a:t>‹#›</a:t>
            </a:fld>
            <a:endParaRPr lang="en-CA"/>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C125F4C-6CF8-45DD-8DEC-25E03F48B3FA}" type="slidenum">
              <a:rPr lang="en-CA"/>
              <a:pPr/>
              <a:t>‹#›</a:t>
            </a:fld>
            <a:endParaRPr lang="en-CA"/>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79B7658-868A-442D-8E12-FD4B7BDAE58C}" type="slidenum">
              <a:rPr lang="en-CA"/>
              <a:pPr/>
              <a:t>‹#›</a:t>
            </a:fld>
            <a:endParaRPr lang="en-CA"/>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834F45C4-021A-44CB-B898-87060A24A7D3}" type="slidenum">
              <a:rPr lang="en-CA"/>
              <a:pPr/>
              <a:t>‹#›</a:t>
            </a:fld>
            <a:endParaRPr lang="en-CA"/>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D36A7980-9140-45DE-B385-DA8E84CF89CF}" type="slidenum">
              <a:rPr lang="en-CA"/>
              <a:pPr/>
              <a:t>‹#›</a:t>
            </a:fld>
            <a:endParaRPr lang="en-CA"/>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6AC4805-43F8-44D0-A0B7-2CC89D7619AE}" type="slidenum">
              <a:rPr lang="en-CA"/>
              <a:pPr/>
              <a:t>‹#›</a:t>
            </a:fld>
            <a:endParaRPr lang="en-CA"/>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D0577995-2DD8-47C5-8844-BF3A8EF64953}" type="slidenum">
              <a:rPr lang="en-CA"/>
              <a:pPr/>
              <a:t>‹#›</a:t>
            </a:fld>
            <a:endParaRPr lang="en-CA"/>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840C2E29-6A64-480D-AE02-E3156E4B0D78}" type="slidenum">
              <a:rPr lang="en-CA"/>
              <a:pPr/>
              <a:t>‹#›</a:t>
            </a:fld>
            <a:endParaRPr lang="en-CA"/>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1B7C4EAC-DA71-460C-8DA7-820EE5651F8A}" type="slidenum">
              <a:rPr lang="en-CA"/>
              <a:pPr/>
              <a:t>‹#›</a:t>
            </a:fld>
            <a:endParaRPr lang="en-CA"/>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6451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451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CA"/>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CA"/>
          </a:p>
        </p:txBody>
      </p:sp>
      <p:sp>
        <p:nvSpPr>
          <p:cNvPr id="6451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9AB98139-B87E-4087-9518-62BAC19FFAE2}" type="slidenum">
              <a:rPr lang="en-CA"/>
              <a:pPr/>
              <a:t>‹#›</a:t>
            </a:fld>
            <a:endParaRPr lang="en-CA"/>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2000" fill="hold"/>
                                        <p:tgtEl>
                                          <p:spTgt spid="64514"/>
                                        </p:tgtEl>
                                        <p:attrNameLst>
                                          <p:attrName>ppt_w</p:attrName>
                                        </p:attrNameLst>
                                      </p:cBhvr>
                                      <p:tavLst>
                                        <p:tav tm="0">
                                          <p:val>
                                            <p:strVal val="#ppt_w"/>
                                          </p:val>
                                        </p:tav>
                                        <p:tav tm="100000">
                                          <p:val>
                                            <p:strVal val="#ppt_w"/>
                                          </p:val>
                                        </p:tav>
                                      </p:tavLst>
                                    </p:anim>
                                    <p:anim calcmode="lin" valueType="num">
                                      <p:cBhvr>
                                        <p:cTn id="8" dur="2000" fill="hold"/>
                                        <p:tgtEl>
                                          <p:spTgt spid="6451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4514"/>
                                        </p:tgtEl>
                                        <p:attrNameLst>
                                          <p:attrName>ppt_x</p:attrName>
                                        </p:attrNameLst>
                                      </p:cBhvr>
                                      <p:tavLst>
                                        <p:tav tm="0">
                                          <p:val>
                                            <p:strVal val="#ppt_x-.4"/>
                                          </p:val>
                                        </p:tav>
                                        <p:tav tm="100000">
                                          <p:val>
                                            <p:strVal val="#ppt_x"/>
                                          </p:val>
                                        </p:tav>
                                      </p:tavLst>
                                    </p:anim>
                                    <p:anim calcmode="lin" valueType="num">
                                      <p:cBhvr>
                                        <p:cTn id="10" dur="2000" fill="hold"/>
                                        <p:tgtEl>
                                          <p:spTgt spid="6451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500">
                                          <p:stCondLst>
                                            <p:cond delay="0"/>
                                          </p:stCondLst>
                                        </p:cTn>
                                        <p:tgtEl>
                                          <p:spTgt spid="64515">
                                            <p:txEl>
                                              <p:pRg st="0" end="0"/>
                                            </p:txEl>
                                          </p:spTgt>
                                        </p:tgtEl>
                                      </p:cBhvr>
                                    </p:animEffect>
                                    <p:anim calcmode="lin" valueType="num">
                                      <p:cBhvr>
                                        <p:cTn id="16" dur="500" fill="hold">
                                          <p:stCondLst>
                                            <p:cond delay="0"/>
                                          </p:stCondLst>
                                        </p:cTn>
                                        <p:tgtEl>
                                          <p:spTgt spid="6451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4515">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64515">
                                            <p:txEl>
                                              <p:pRg st="1" end="1"/>
                                            </p:txEl>
                                          </p:spTgt>
                                        </p:tgtEl>
                                        <p:attrNameLst>
                                          <p:attrName>style.visibility</p:attrName>
                                        </p:attrNameLst>
                                      </p:cBhvr>
                                      <p:to>
                                        <p:strVal val="visible"/>
                                      </p:to>
                                    </p:set>
                                    <p:animEffect transition="in" filter="fade">
                                      <p:cBhvr>
                                        <p:cTn id="20" dur="500">
                                          <p:stCondLst>
                                            <p:cond delay="0"/>
                                          </p:stCondLst>
                                        </p:cTn>
                                        <p:tgtEl>
                                          <p:spTgt spid="64515">
                                            <p:txEl>
                                              <p:pRg st="1" end="1"/>
                                            </p:txEl>
                                          </p:spTgt>
                                        </p:tgtEl>
                                      </p:cBhvr>
                                    </p:animEffect>
                                    <p:anim calcmode="lin" valueType="num">
                                      <p:cBhvr>
                                        <p:cTn id="21" dur="500" fill="hold">
                                          <p:stCondLst>
                                            <p:cond delay="0"/>
                                          </p:stCondLst>
                                        </p:cTn>
                                        <p:tgtEl>
                                          <p:spTgt spid="64515">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64515">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fade">
                                      <p:cBhvr>
                                        <p:cTn id="25" dur="500">
                                          <p:stCondLst>
                                            <p:cond delay="0"/>
                                          </p:stCondLst>
                                        </p:cTn>
                                        <p:tgtEl>
                                          <p:spTgt spid="64515">
                                            <p:txEl>
                                              <p:pRg st="2" end="2"/>
                                            </p:txEl>
                                          </p:spTgt>
                                        </p:tgtEl>
                                      </p:cBhvr>
                                    </p:animEffect>
                                    <p:anim calcmode="lin" valueType="num">
                                      <p:cBhvr>
                                        <p:cTn id="26" dur="500" fill="hold">
                                          <p:stCondLst>
                                            <p:cond delay="0"/>
                                          </p:stCondLst>
                                        </p:cTn>
                                        <p:tgtEl>
                                          <p:spTgt spid="64515">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64515">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64515">
                                            <p:txEl>
                                              <p:pRg st="3" end="3"/>
                                            </p:txEl>
                                          </p:spTgt>
                                        </p:tgtEl>
                                        <p:attrNameLst>
                                          <p:attrName>style.visibility</p:attrName>
                                        </p:attrNameLst>
                                      </p:cBhvr>
                                      <p:to>
                                        <p:strVal val="visible"/>
                                      </p:to>
                                    </p:set>
                                    <p:animEffect transition="in" filter="fade">
                                      <p:cBhvr>
                                        <p:cTn id="30" dur="500">
                                          <p:stCondLst>
                                            <p:cond delay="0"/>
                                          </p:stCondLst>
                                        </p:cTn>
                                        <p:tgtEl>
                                          <p:spTgt spid="64515">
                                            <p:txEl>
                                              <p:pRg st="3" end="3"/>
                                            </p:txEl>
                                          </p:spTgt>
                                        </p:tgtEl>
                                      </p:cBhvr>
                                    </p:animEffect>
                                    <p:anim calcmode="lin" valueType="num">
                                      <p:cBhvr>
                                        <p:cTn id="31" dur="500" fill="hold">
                                          <p:stCondLst>
                                            <p:cond delay="0"/>
                                          </p:stCondLst>
                                        </p:cTn>
                                        <p:tgtEl>
                                          <p:spTgt spid="64515">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64515">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64515">
                                            <p:txEl>
                                              <p:pRg st="4" end="4"/>
                                            </p:txEl>
                                          </p:spTgt>
                                        </p:tgtEl>
                                        <p:attrNameLst>
                                          <p:attrName>style.visibility</p:attrName>
                                        </p:attrNameLst>
                                      </p:cBhvr>
                                      <p:to>
                                        <p:strVal val="visible"/>
                                      </p:to>
                                    </p:set>
                                    <p:animEffect transition="in" filter="fade">
                                      <p:cBhvr>
                                        <p:cTn id="35" dur="500">
                                          <p:stCondLst>
                                            <p:cond delay="0"/>
                                          </p:stCondLst>
                                        </p:cTn>
                                        <p:tgtEl>
                                          <p:spTgt spid="64515">
                                            <p:txEl>
                                              <p:pRg st="4" end="4"/>
                                            </p:txEl>
                                          </p:spTgt>
                                        </p:tgtEl>
                                      </p:cBhvr>
                                    </p:animEffect>
                                    <p:anim calcmode="lin" valueType="num">
                                      <p:cBhvr>
                                        <p:cTn id="36" dur="500" fill="hold">
                                          <p:stCondLst>
                                            <p:cond delay="0"/>
                                          </p:stCondLst>
                                        </p:cTn>
                                        <p:tgtEl>
                                          <p:spTgt spid="64515">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Gh)/wwhlpr/air_masses.rxml?hret=/guides/mtr/af/frnts/home.rxml"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Gh)/wwhlpr/pressure_gradient.rxml?hret=/guides/mtr/fw/crls.rx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h)/wwhlpr/low_pressure_center.rxml?hret=/guides/mtr/fw/crls.rxml" TargetMode="External"/><Relationship Id="rId2" Type="http://schemas.openxmlformats.org/officeDocument/2006/relationships/hyperlink" Target="/(Gh)/wwhlpr/anticyclone.rxml?hret=/guides/mtr/fw/crls.rx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Gh)/wwhlpr/convection.rxml?hret=/guides/mtr/fw/sea/htg.rx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0"/>
            <a:ext cx="8229600" cy="609600"/>
          </a:xfrm>
        </p:spPr>
        <p:txBody>
          <a:bodyPr/>
          <a:lstStyle/>
          <a:p>
            <a:r>
              <a:rPr lang="en-US" sz="4000" b="1">
                <a:solidFill>
                  <a:schemeClr val="tx1"/>
                </a:solidFill>
              </a:rPr>
              <a:t>Air Masses and fronts</a:t>
            </a:r>
          </a:p>
        </p:txBody>
      </p:sp>
      <p:sp>
        <p:nvSpPr>
          <p:cNvPr id="17411" name="Rectangle 3"/>
          <p:cNvSpPr>
            <a:spLocks noGrp="1" noRot="1" noChangeArrowheads="1"/>
          </p:cNvSpPr>
          <p:nvPr>
            <p:ph type="body" sz="half" idx="1"/>
          </p:nvPr>
        </p:nvSpPr>
        <p:spPr>
          <a:xfrm>
            <a:off x="0" y="609600"/>
            <a:ext cx="9144000" cy="3581400"/>
          </a:xfrm>
        </p:spPr>
        <p:txBody>
          <a:bodyPr/>
          <a:lstStyle/>
          <a:p>
            <a:r>
              <a:rPr lang="en-US" sz="2800"/>
              <a:t>An air mass is a large body of air that has similar temperature and moisture properties throughout. </a:t>
            </a:r>
          </a:p>
          <a:p>
            <a:pPr>
              <a:spcBef>
                <a:spcPts val="500"/>
              </a:spcBef>
              <a:spcAft>
                <a:spcPts val="500"/>
              </a:spcAft>
            </a:pPr>
            <a:r>
              <a:rPr lang="en-US" sz="2800"/>
              <a:t>A front is defined as the transition zone between two </a:t>
            </a:r>
            <a:r>
              <a:rPr lang="en-US" sz="2800" u="sng">
                <a:solidFill>
                  <a:srgbClr val="0000FF"/>
                </a:solidFill>
                <a:hlinkClick r:id="rId3" action="ppaction://hlinkfile"/>
              </a:rPr>
              <a:t>air masses</a:t>
            </a:r>
            <a:r>
              <a:rPr lang="en-US" sz="2800"/>
              <a:t> of different density. </a:t>
            </a:r>
          </a:p>
          <a:p>
            <a:pPr lvl="1">
              <a:spcBef>
                <a:spcPts val="500"/>
              </a:spcBef>
              <a:spcAft>
                <a:spcPts val="500"/>
              </a:spcAft>
            </a:pPr>
            <a:r>
              <a:rPr lang="en-US" sz="2400"/>
              <a:t>Fronts extend not only in the horizontal direction, but in the vertical as well. Therefore, when referring to the frontal surface (or frontal zone), we referring to both the horizontal and vertical components of the front.</a:t>
            </a:r>
          </a:p>
          <a:p>
            <a:endParaRPr lang="en-US" sz="2800"/>
          </a:p>
        </p:txBody>
      </p:sp>
      <p:graphicFrame>
        <p:nvGraphicFramePr>
          <p:cNvPr id="17412" name="Object 4"/>
          <p:cNvGraphicFramePr>
            <a:graphicFrameLocks noChangeAspect="1"/>
          </p:cNvGraphicFramePr>
          <p:nvPr>
            <p:ph sz="half" idx="2"/>
          </p:nvPr>
        </p:nvGraphicFramePr>
        <p:xfrm>
          <a:off x="228600" y="4090988"/>
          <a:ext cx="8686800" cy="2767012"/>
        </p:xfrm>
        <a:graphic>
          <a:graphicData uri="http://schemas.openxmlformats.org/presentationml/2006/ole">
            <p:oleObj spid="_x0000_s17412" name="Document" r:id="rId4" imgW="3886920" imgH="1238400" progId="Word.Document.8">
              <p:embed/>
            </p:oleObj>
          </a:graphicData>
        </a:graphic>
      </p:graphicFrame>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type="body" idx="1"/>
          </p:nvPr>
        </p:nvSpPr>
        <p:spPr>
          <a:xfrm>
            <a:off x="457200" y="4572000"/>
            <a:ext cx="8229600" cy="2133600"/>
          </a:xfrm>
        </p:spPr>
        <p:txBody>
          <a:bodyPr/>
          <a:lstStyle/>
          <a:p>
            <a:r>
              <a:rPr lang="en-US"/>
              <a:t>On clear and calm evenings, the earth's surface cools by radiating (giving off) heat back into space, and this results in a cooling of the immediately overlying air. </a:t>
            </a:r>
          </a:p>
          <a:p>
            <a:endParaRPr lang="en-US"/>
          </a:p>
        </p:txBody>
      </p:sp>
      <p:pic>
        <p:nvPicPr>
          <p:cNvPr id="28676" name="Picture 4"/>
          <p:cNvPicPr>
            <a:picLocks noChangeAspect="1" noChangeArrowheads="1"/>
          </p:cNvPicPr>
          <p:nvPr/>
        </p:nvPicPr>
        <p:blipFill>
          <a:blip r:embed="rId2" cstate="print"/>
          <a:srcRect/>
          <a:stretch>
            <a:fillRect/>
          </a:stretch>
        </p:blipFill>
        <p:spPr bwMode="auto">
          <a:xfrm>
            <a:off x="228600" y="228600"/>
            <a:ext cx="8534400" cy="4343400"/>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0"/>
            <a:ext cx="8229600" cy="685800"/>
          </a:xfrm>
        </p:spPr>
        <p:txBody>
          <a:bodyPr/>
          <a:lstStyle/>
          <a:p>
            <a:r>
              <a:rPr lang="en-US" sz="4000"/>
              <a:t>Prevailing winds. </a:t>
            </a:r>
          </a:p>
        </p:txBody>
      </p:sp>
      <p:pic>
        <p:nvPicPr>
          <p:cNvPr id="19460" name="Picture 4" descr="4-12 Prevailing Winds For January July"/>
          <p:cNvPicPr>
            <a:picLocks noChangeAspect="1" noChangeArrowheads="1"/>
          </p:cNvPicPr>
          <p:nvPr>
            <p:ph idx="1"/>
          </p:nvPr>
        </p:nvPicPr>
        <p:blipFill>
          <a:blip r:embed="rId2" cstate="print"/>
          <a:srcRect/>
          <a:stretch>
            <a:fillRect/>
          </a:stretch>
        </p:blipFill>
        <p:spPr>
          <a:xfrm>
            <a:off x="3341688" y="685800"/>
            <a:ext cx="5802312" cy="6172200"/>
          </a:xfrm>
          <a:noFill/>
          <a:ln/>
        </p:spPr>
      </p:pic>
      <p:sp>
        <p:nvSpPr>
          <p:cNvPr id="19462" name="Text Box 6"/>
          <p:cNvSpPr txBox="1">
            <a:spLocks noChangeArrowheads="1"/>
          </p:cNvSpPr>
          <p:nvPr/>
        </p:nvSpPr>
        <p:spPr bwMode="auto">
          <a:xfrm>
            <a:off x="228600" y="914400"/>
            <a:ext cx="2819400" cy="5173663"/>
          </a:xfrm>
          <a:prstGeom prst="rect">
            <a:avLst/>
          </a:prstGeom>
          <a:noFill/>
          <a:ln w="9525">
            <a:noFill/>
            <a:miter lim="800000"/>
            <a:headEnd/>
            <a:tailEnd/>
          </a:ln>
          <a:effectLst/>
        </p:spPr>
        <p:txBody>
          <a:bodyPr>
            <a:spAutoFit/>
          </a:bodyPr>
          <a:lstStyle/>
          <a:p>
            <a:pPr>
              <a:spcBef>
                <a:spcPct val="50000"/>
              </a:spcBef>
            </a:pPr>
            <a:r>
              <a:rPr lang="en-US"/>
              <a:t>Prevailing winds are the general patters of </a:t>
            </a:r>
            <a:r>
              <a:rPr lang="en-US" b="1"/>
              <a:t>convection currents </a:t>
            </a:r>
            <a:r>
              <a:rPr lang="en-US"/>
              <a:t>rising from the equator towards the poles and back again.</a:t>
            </a:r>
          </a:p>
          <a:p>
            <a:pPr>
              <a:spcBef>
                <a:spcPct val="50000"/>
              </a:spcBef>
            </a:pPr>
            <a:r>
              <a:rPr lang="en-US"/>
              <a:t>The actual course of our prevailing winds is described in the illustration on the right.  The reason our winds follow such a pattern is related to several factors, including the rotation of the earth, variations in the earth’s surface and variations in the earth’s revolution</a:t>
            </a:r>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01625" y="228600"/>
            <a:ext cx="8510588" cy="388938"/>
          </a:xfrm>
        </p:spPr>
        <p:txBody>
          <a:bodyPr/>
          <a:lstStyle/>
          <a:p>
            <a:r>
              <a:rPr lang="en-US" b="1" i="1">
                <a:solidFill>
                  <a:schemeClr val="tx1"/>
                </a:solidFill>
              </a:rPr>
              <a:t>Coriolis Force</a:t>
            </a:r>
          </a:p>
        </p:txBody>
      </p:sp>
      <p:sp>
        <p:nvSpPr>
          <p:cNvPr id="21507" name="Rectangle 3"/>
          <p:cNvSpPr>
            <a:spLocks noGrp="1" noRot="1" noChangeArrowheads="1"/>
          </p:cNvSpPr>
          <p:nvPr>
            <p:ph type="body" idx="1"/>
          </p:nvPr>
        </p:nvSpPr>
        <p:spPr>
          <a:xfrm>
            <a:off x="457200" y="990600"/>
            <a:ext cx="8229600" cy="3048000"/>
          </a:xfrm>
        </p:spPr>
        <p:txBody>
          <a:bodyPr/>
          <a:lstStyle/>
          <a:p>
            <a:r>
              <a:rPr lang="en-US"/>
              <a:t>Once air has been set in motion by the </a:t>
            </a:r>
            <a:r>
              <a:rPr lang="en-US" u="sng">
                <a:solidFill>
                  <a:srgbClr val="0000FF"/>
                </a:solidFill>
                <a:hlinkClick r:id="rId2" action="ppaction://hlinkfile"/>
              </a:rPr>
              <a:t>pressure gradient force</a:t>
            </a:r>
            <a:r>
              <a:rPr lang="en-US"/>
              <a:t>, it undergoes an apparent deflection from its path, as seen by an observer on the earth. This apparent deflection is called the "Coriolis force" and is a result of the earth's rotation. </a:t>
            </a:r>
          </a:p>
          <a:p>
            <a:endParaRPr lang="en-US"/>
          </a:p>
        </p:txBody>
      </p:sp>
      <p:pic>
        <p:nvPicPr>
          <p:cNvPr id="21508" name="Picture 4"/>
          <p:cNvPicPr>
            <a:picLocks noChangeAspect="1" noChangeArrowheads="1"/>
          </p:cNvPicPr>
          <p:nvPr/>
        </p:nvPicPr>
        <p:blipFill>
          <a:blip r:embed="rId3" cstate="print"/>
          <a:srcRect/>
          <a:stretch>
            <a:fillRect/>
          </a:stretch>
        </p:blipFill>
        <p:spPr bwMode="auto">
          <a:xfrm>
            <a:off x="2895600" y="4052888"/>
            <a:ext cx="3810000" cy="2805112"/>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idx="1"/>
          </p:nvPr>
        </p:nvSpPr>
        <p:spPr>
          <a:xfrm>
            <a:off x="0" y="2789238"/>
            <a:ext cx="9144000" cy="4068762"/>
          </a:xfrm>
        </p:spPr>
        <p:txBody>
          <a:bodyPr/>
          <a:lstStyle/>
          <a:p>
            <a:pPr>
              <a:lnSpc>
                <a:spcPct val="90000"/>
              </a:lnSpc>
            </a:pPr>
            <a:r>
              <a:rPr lang="en-US" sz="2400">
                <a:latin typeface="News Gothic MT" pitchFamily="34" charset="0"/>
              </a:rPr>
              <a:t>As air moves from </a:t>
            </a:r>
            <a:r>
              <a:rPr lang="en-US" sz="2400" u="sng">
                <a:solidFill>
                  <a:srgbClr val="0000FF"/>
                </a:solidFill>
                <a:latin typeface="News Gothic MT" pitchFamily="34" charset="0"/>
                <a:hlinkClick r:id="rId2" action="ppaction://hlinkfile"/>
              </a:rPr>
              <a:t>high</a:t>
            </a:r>
            <a:r>
              <a:rPr lang="en-US" sz="2400">
                <a:latin typeface="News Gothic MT" pitchFamily="34" charset="0"/>
              </a:rPr>
              <a:t> to </a:t>
            </a:r>
            <a:r>
              <a:rPr lang="en-US" sz="2400" u="sng">
                <a:solidFill>
                  <a:srgbClr val="0000FF"/>
                </a:solidFill>
                <a:latin typeface="News Gothic MT" pitchFamily="34" charset="0"/>
                <a:hlinkClick r:id="rId3" action="ppaction://hlinkfile"/>
              </a:rPr>
              <a:t>low</a:t>
            </a:r>
            <a:r>
              <a:rPr lang="en-US" sz="2400">
                <a:latin typeface="News Gothic MT" pitchFamily="34" charset="0"/>
              </a:rPr>
              <a:t> pressure in the northern hemisphere, it is deflected to the right by the Coriolis force. In the southern hemisphere, air moving from high to low pressure is deflected to the left by the Coriolis force. </a:t>
            </a:r>
          </a:p>
          <a:p>
            <a:pPr>
              <a:lnSpc>
                <a:spcPct val="90000"/>
              </a:lnSpc>
            </a:pPr>
            <a:r>
              <a:rPr lang="en-US" sz="2400">
                <a:latin typeface="News Gothic MT" pitchFamily="34" charset="0"/>
              </a:rPr>
              <a:t>The amount of deflection the air makes is directly related to both the speed at which the air is moving and its latitude. Therefore, slowly blowing winds will be deflected only a small amount, while stronger winds will be deflected more. Likewise, winds blowing closer to the poles will be deflected more than winds at the same speed closer to the equator. The Coriolis force is zero right at the equator.</a:t>
            </a:r>
            <a:r>
              <a:rPr lang="en-US"/>
              <a:t> </a:t>
            </a:r>
            <a:endParaRPr lang="en-US" sz="2400"/>
          </a:p>
        </p:txBody>
      </p:sp>
      <p:pic>
        <p:nvPicPr>
          <p:cNvPr id="22532" name="Picture 4"/>
          <p:cNvPicPr>
            <a:picLocks noChangeAspect="1" noChangeArrowheads="1"/>
          </p:cNvPicPr>
          <p:nvPr/>
        </p:nvPicPr>
        <p:blipFill>
          <a:blip r:embed="rId4" cstate="print"/>
          <a:srcRect/>
          <a:stretch>
            <a:fillRect/>
          </a:stretch>
        </p:blipFill>
        <p:spPr bwMode="auto">
          <a:xfrm>
            <a:off x="3048000" y="0"/>
            <a:ext cx="3886200" cy="2860675"/>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0"/>
            <a:ext cx="8229600" cy="1143000"/>
          </a:xfrm>
        </p:spPr>
        <p:txBody>
          <a:bodyPr/>
          <a:lstStyle/>
          <a:p>
            <a:r>
              <a:rPr lang="en-US" sz="3200" b="1" i="1">
                <a:solidFill>
                  <a:schemeClr val="tx1"/>
                </a:solidFill>
              </a:rPr>
              <a:t>Sea Breezes</a:t>
            </a:r>
            <a:r>
              <a:rPr lang="en-US" sz="3200" i="1">
                <a:solidFill>
                  <a:schemeClr val="tx1"/>
                </a:solidFill>
              </a:rPr>
              <a:t> </a:t>
            </a:r>
            <a:br>
              <a:rPr lang="en-US" sz="3200" i="1">
                <a:solidFill>
                  <a:schemeClr val="tx1"/>
                </a:solidFill>
              </a:rPr>
            </a:br>
            <a:r>
              <a:rPr lang="en-US" sz="3200" i="1">
                <a:solidFill>
                  <a:schemeClr val="tx1"/>
                </a:solidFill>
              </a:rPr>
              <a:t>a result of uneven surface heating</a:t>
            </a:r>
          </a:p>
        </p:txBody>
      </p:sp>
      <p:sp>
        <p:nvSpPr>
          <p:cNvPr id="23555" name="Rectangle 3"/>
          <p:cNvSpPr>
            <a:spLocks noGrp="1" noRot="1" noChangeArrowheads="1"/>
          </p:cNvSpPr>
          <p:nvPr>
            <p:ph type="body" idx="1"/>
          </p:nvPr>
        </p:nvSpPr>
        <p:spPr>
          <a:xfrm>
            <a:off x="457200" y="1143000"/>
            <a:ext cx="8229600" cy="4983163"/>
          </a:xfrm>
        </p:spPr>
        <p:txBody>
          <a:bodyPr/>
          <a:lstStyle/>
          <a:p>
            <a:r>
              <a:rPr lang="en-US"/>
              <a:t>When spending a day at the beach, a noticeable drop in temperature may occur during the early afternoon as a cool breeze begins to blow off of the water. This wind is known as the "sea breeze", which occurs in response to differences in temperature between a body of water and neighboring land.</a:t>
            </a:r>
          </a:p>
        </p:txBody>
      </p:sp>
      <p:pic>
        <p:nvPicPr>
          <p:cNvPr id="23556" name="Picture 4"/>
          <p:cNvPicPr>
            <a:picLocks noChangeAspect="1" noChangeArrowheads="1"/>
          </p:cNvPicPr>
          <p:nvPr/>
        </p:nvPicPr>
        <p:blipFill>
          <a:blip r:embed="rId2" cstate="print"/>
          <a:srcRect/>
          <a:stretch>
            <a:fillRect/>
          </a:stretch>
        </p:blipFill>
        <p:spPr bwMode="auto">
          <a:xfrm>
            <a:off x="228600" y="5257800"/>
            <a:ext cx="8686800" cy="1597025"/>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type="body" idx="1"/>
          </p:nvPr>
        </p:nvSpPr>
        <p:spPr>
          <a:xfrm>
            <a:off x="0" y="2971800"/>
            <a:ext cx="9144000" cy="3886200"/>
          </a:xfrm>
        </p:spPr>
        <p:txBody>
          <a:bodyPr/>
          <a:lstStyle/>
          <a:p>
            <a:r>
              <a:rPr lang="en-US" sz="2800"/>
              <a:t>Sea-breeze circulations most often occur on warm sunny days during the spring and summer when the temperature of the land is normally higher than the temperature of the water. </a:t>
            </a:r>
          </a:p>
          <a:p>
            <a:r>
              <a:rPr lang="en-US" sz="2800"/>
              <a:t>During the early morning hours, the land and the water start out at roughly the same temperature. On a calm morning, a given pressure surface will be at the same height above both the land and water.</a:t>
            </a:r>
          </a:p>
        </p:txBody>
      </p:sp>
      <p:pic>
        <p:nvPicPr>
          <p:cNvPr id="24580" name="Picture 4"/>
          <p:cNvPicPr>
            <a:picLocks noChangeAspect="1" noChangeArrowheads="1"/>
          </p:cNvPicPr>
          <p:nvPr/>
        </p:nvPicPr>
        <p:blipFill>
          <a:blip r:embed="rId2" cstate="print"/>
          <a:srcRect/>
          <a:stretch>
            <a:fillRect/>
          </a:stretch>
        </p:blipFill>
        <p:spPr bwMode="auto">
          <a:xfrm>
            <a:off x="2133600" y="0"/>
            <a:ext cx="4572000" cy="2990850"/>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type="body" idx="1"/>
          </p:nvPr>
        </p:nvSpPr>
        <p:spPr>
          <a:xfrm>
            <a:off x="457200" y="304800"/>
            <a:ext cx="8229600" cy="5821363"/>
          </a:xfrm>
        </p:spPr>
        <p:txBody>
          <a:bodyPr/>
          <a:lstStyle/>
          <a:p>
            <a:r>
              <a:rPr lang="en-US"/>
              <a:t>A few hours later, the sun's energy begins to warm the land more rapidly than the water. </a:t>
            </a:r>
          </a:p>
          <a:p>
            <a:r>
              <a:rPr lang="en-US"/>
              <a:t>By later in the day, the temperature of the land increases while the temperature of the water remains relatively constant. </a:t>
            </a:r>
          </a:p>
          <a:p>
            <a:r>
              <a:rPr lang="en-US"/>
              <a:t>This occurs because water, especially large bodies of water like a lake or ocean, are able to absorb more energy than land without warming.</a:t>
            </a: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type="body" idx="1"/>
          </p:nvPr>
        </p:nvSpPr>
        <p:spPr>
          <a:xfrm>
            <a:off x="457200" y="2332038"/>
            <a:ext cx="8229600" cy="4525962"/>
          </a:xfrm>
        </p:spPr>
        <p:txBody>
          <a:bodyPr/>
          <a:lstStyle/>
          <a:p>
            <a:pPr>
              <a:lnSpc>
                <a:spcPct val="90000"/>
              </a:lnSpc>
            </a:pPr>
            <a:r>
              <a:rPr lang="en-US" sz="2400"/>
              <a:t>It is important to remember that the air is not heated directly from above by the sun. In fact, most of the incoming solar energy actually passes right through the atmosphere. However, as the land absorbs this energy, heat is radiated back into the atmosphere (from the earth), warming the overlying air. Some of this heat is transported to higher levels in the atmosphere through </a:t>
            </a:r>
            <a:r>
              <a:rPr lang="en-US" sz="2400" u="sng">
                <a:solidFill>
                  <a:srgbClr val="0000FF"/>
                </a:solidFill>
                <a:hlinkClick r:id="rId2" action="ppaction://hlinkfile"/>
              </a:rPr>
              <a:t>convection</a:t>
            </a:r>
            <a:r>
              <a:rPr lang="en-US" sz="2400"/>
              <a:t>. </a:t>
            </a:r>
          </a:p>
          <a:p>
            <a:pPr>
              <a:lnSpc>
                <a:spcPct val="90000"/>
              </a:lnSpc>
            </a:pPr>
            <a:r>
              <a:rPr lang="en-US" sz="2400"/>
              <a:t>On the other hand, since the temperature of the water remains relatively constant throughout the day, the air over the water is not heated from below (as over land), resulting in lower air temperatures over the water.</a:t>
            </a:r>
          </a:p>
        </p:txBody>
      </p:sp>
      <p:pic>
        <p:nvPicPr>
          <p:cNvPr id="26628" name="Picture 4"/>
          <p:cNvPicPr>
            <a:picLocks noChangeAspect="1" noChangeArrowheads="1"/>
          </p:cNvPicPr>
          <p:nvPr/>
        </p:nvPicPr>
        <p:blipFill>
          <a:blip r:embed="rId3" cstate="print"/>
          <a:srcRect/>
          <a:stretch>
            <a:fillRect/>
          </a:stretch>
        </p:blipFill>
        <p:spPr bwMode="auto">
          <a:xfrm>
            <a:off x="1295400" y="0"/>
            <a:ext cx="6096000" cy="2209800"/>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0"/>
            <a:ext cx="8229600" cy="914400"/>
          </a:xfrm>
        </p:spPr>
        <p:txBody>
          <a:bodyPr/>
          <a:lstStyle/>
          <a:p>
            <a:r>
              <a:rPr lang="en-US" sz="3600" b="1" i="1">
                <a:solidFill>
                  <a:schemeClr val="tx1"/>
                </a:solidFill>
              </a:rPr>
              <a:t>Land Breezes</a:t>
            </a:r>
            <a:r>
              <a:rPr lang="en-US" sz="3600" i="1">
                <a:solidFill>
                  <a:schemeClr val="tx1"/>
                </a:solidFill>
              </a:rPr>
              <a:t> </a:t>
            </a:r>
            <a:br>
              <a:rPr lang="en-US" sz="3600" i="1">
                <a:solidFill>
                  <a:schemeClr val="tx1"/>
                </a:solidFill>
              </a:rPr>
            </a:br>
            <a:r>
              <a:rPr lang="en-US" sz="3600" i="1">
                <a:solidFill>
                  <a:schemeClr val="tx1"/>
                </a:solidFill>
              </a:rPr>
              <a:t>begin with the cooling of low-level air</a:t>
            </a:r>
          </a:p>
        </p:txBody>
      </p:sp>
      <p:sp>
        <p:nvSpPr>
          <p:cNvPr id="27651" name="Rectangle 3"/>
          <p:cNvSpPr>
            <a:spLocks noGrp="1" noRot="1" noChangeArrowheads="1"/>
          </p:cNvSpPr>
          <p:nvPr>
            <p:ph type="body" idx="1"/>
          </p:nvPr>
        </p:nvSpPr>
        <p:spPr>
          <a:xfrm>
            <a:off x="0" y="2514600"/>
            <a:ext cx="9144000" cy="4343400"/>
          </a:xfrm>
        </p:spPr>
        <p:txBody>
          <a:bodyPr/>
          <a:lstStyle/>
          <a:p>
            <a:pPr>
              <a:lnSpc>
                <a:spcPct val="90000"/>
              </a:lnSpc>
            </a:pPr>
            <a:r>
              <a:rPr lang="en-US" sz="2800"/>
              <a:t>On clear, calm evenings, temperature differences between a body of water and neighboring land produce a cool wind that blows offshore. This wind is called a "land breeze". Land breezes are strongest along the immediate coastline but weaken considerably further inland. </a:t>
            </a:r>
          </a:p>
          <a:p>
            <a:pPr algn="ctr">
              <a:lnSpc>
                <a:spcPct val="90000"/>
              </a:lnSpc>
            </a:pPr>
            <a:r>
              <a:rPr lang="en-US" sz="2800"/>
              <a:t>Land-breeze circulations can occur at any time of year, but are most common during the fall and winter seasons when water temperatures are still fairly warm and nights are cool. </a:t>
            </a:r>
          </a:p>
          <a:p>
            <a:pPr>
              <a:lnSpc>
                <a:spcPct val="90000"/>
              </a:lnSpc>
            </a:pPr>
            <a:endParaRPr lang="en-US" sz="2800"/>
          </a:p>
        </p:txBody>
      </p:sp>
      <p:pic>
        <p:nvPicPr>
          <p:cNvPr id="27652" name="Picture 4"/>
          <p:cNvPicPr>
            <a:picLocks noChangeAspect="1" noChangeArrowheads="1"/>
          </p:cNvPicPr>
          <p:nvPr/>
        </p:nvPicPr>
        <p:blipFill>
          <a:blip r:embed="rId2" cstate="print"/>
          <a:srcRect/>
          <a:stretch>
            <a:fillRect/>
          </a:stretch>
        </p:blipFill>
        <p:spPr bwMode="auto">
          <a:xfrm>
            <a:off x="914400" y="1066800"/>
            <a:ext cx="7620000" cy="1371600"/>
          </a:xfrm>
          <a:prstGeom prst="rect">
            <a:avLst/>
          </a:prstGeom>
          <a:noFill/>
          <a:ln w="9525">
            <a:noFill/>
            <a:miter lim="800000"/>
            <a:headEnd/>
            <a:tailEnd/>
          </a:ln>
          <a:effectLst/>
        </p:spPr>
      </p:pic>
    </p:spTree>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246</TotalTime>
  <Words>757</Words>
  <Application>Microsoft Office PowerPoint</Application>
  <PresentationFormat>On-screen Show (4:3)</PresentationFormat>
  <Paragraphs>24</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Wingdings</vt:lpstr>
      <vt:lpstr>News Gothic MT</vt:lpstr>
      <vt:lpstr>Clouds</vt:lpstr>
      <vt:lpstr>Microsoft Word Document</vt:lpstr>
      <vt:lpstr>Air Masses and fronts</vt:lpstr>
      <vt:lpstr>Prevailing winds. </vt:lpstr>
      <vt:lpstr>Coriolis Force</vt:lpstr>
      <vt:lpstr>Slide 4</vt:lpstr>
      <vt:lpstr>Sea Breezes  a result of uneven surface heating</vt:lpstr>
      <vt:lpstr>Slide 6</vt:lpstr>
      <vt:lpstr>Slide 7</vt:lpstr>
      <vt:lpstr>Slide 8</vt:lpstr>
      <vt:lpstr>Land Breezes  begin with the cooling of low-level air</vt:lpstr>
      <vt:lpstr>Slide 10</vt:lpstr>
    </vt:vector>
  </TitlesOfParts>
  <Company>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3202</dc:title>
  <dc:creator>Joseph Mazerolle</dc:creator>
  <cp:lastModifiedBy>bobhancott</cp:lastModifiedBy>
  <cp:revision>6</cp:revision>
  <dcterms:created xsi:type="dcterms:W3CDTF">2004-11-06T14:17:12Z</dcterms:created>
  <dcterms:modified xsi:type="dcterms:W3CDTF">2011-03-18T17:58:10Z</dcterms:modified>
</cp:coreProperties>
</file>