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65538" name="Rectangle 2"/>
          <p:cNvSpPr>
            <a:spLocks noGrp="1" noRot="1" noChangeArrowheads="1"/>
          </p:cNvSpPr>
          <p:nvPr>
            <p:ph type="ctrTitle"/>
          </p:nvPr>
        </p:nvSpPr>
        <p:spPr>
          <a:xfrm>
            <a:off x="685800" y="1981200"/>
            <a:ext cx="7772400" cy="1600200"/>
          </a:xfrm>
        </p:spPr>
        <p:txBody>
          <a:bodyPr/>
          <a:lstStyle>
            <a:lvl1pPr>
              <a:defRPr/>
            </a:lvl1pPr>
          </a:lstStyle>
          <a:p>
            <a:r>
              <a:rPr lang="en-CA"/>
              <a:t>Click to edit Master title style</a:t>
            </a:r>
          </a:p>
        </p:txBody>
      </p:sp>
      <p:sp>
        <p:nvSpPr>
          <p:cNvPr id="6553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CA"/>
              <a:t>Click to edit Master subtitle style</a:t>
            </a:r>
          </a:p>
        </p:txBody>
      </p:sp>
      <p:sp>
        <p:nvSpPr>
          <p:cNvPr id="65540" name="Rectangle 4"/>
          <p:cNvSpPr>
            <a:spLocks noGrp="1" noChangeArrowheads="1"/>
          </p:cNvSpPr>
          <p:nvPr>
            <p:ph type="dt" sz="quarter" idx="2"/>
          </p:nvPr>
        </p:nvSpPr>
        <p:spPr/>
        <p:txBody>
          <a:bodyPr/>
          <a:lstStyle>
            <a:lvl1pPr>
              <a:defRPr/>
            </a:lvl1pPr>
          </a:lstStyle>
          <a:p>
            <a:endParaRPr lang="en-CA"/>
          </a:p>
        </p:txBody>
      </p:sp>
      <p:sp>
        <p:nvSpPr>
          <p:cNvPr id="65541" name="Rectangle 5"/>
          <p:cNvSpPr>
            <a:spLocks noGrp="1" noChangeArrowheads="1"/>
          </p:cNvSpPr>
          <p:nvPr>
            <p:ph type="ftr" sz="quarter" idx="3"/>
          </p:nvPr>
        </p:nvSpPr>
        <p:spPr/>
        <p:txBody>
          <a:bodyPr/>
          <a:lstStyle>
            <a:lvl1pPr>
              <a:defRPr/>
            </a:lvl1pPr>
          </a:lstStyle>
          <a:p>
            <a:endParaRPr lang="en-CA"/>
          </a:p>
        </p:txBody>
      </p:sp>
      <p:sp>
        <p:nvSpPr>
          <p:cNvPr id="65542" name="Rectangle 6"/>
          <p:cNvSpPr>
            <a:spLocks noGrp="1" noChangeArrowheads="1"/>
          </p:cNvSpPr>
          <p:nvPr>
            <p:ph type="sldNum" sz="quarter" idx="4"/>
          </p:nvPr>
        </p:nvSpPr>
        <p:spPr/>
        <p:txBody>
          <a:bodyPr/>
          <a:lstStyle>
            <a:lvl1pPr>
              <a:defRPr/>
            </a:lvl1pPr>
          </a:lstStyle>
          <a:p>
            <a:fld id="{4F97B7ED-85AC-4ADF-8152-BF021059451C}" type="slidenum">
              <a:rPr lang="en-CA"/>
              <a:pPr/>
              <a:t>‹#›</a:t>
            </a:fld>
            <a:endParaRPr lang="en-CA"/>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2000" fill="hold"/>
                                        <p:tgtEl>
                                          <p:spTgt spid="65538"/>
                                        </p:tgtEl>
                                        <p:attrNameLst>
                                          <p:attrName>ppt_w</p:attrName>
                                        </p:attrNameLst>
                                      </p:cBhvr>
                                      <p:tavLst>
                                        <p:tav tm="0">
                                          <p:val>
                                            <p:strVal val="#ppt_w"/>
                                          </p:val>
                                        </p:tav>
                                        <p:tav tm="100000">
                                          <p:val>
                                            <p:strVal val="#ppt_w"/>
                                          </p:val>
                                        </p:tav>
                                      </p:tavLst>
                                    </p:anim>
                                    <p:anim calcmode="lin" valueType="num">
                                      <p:cBhvr>
                                        <p:cTn id="8" dur="2000" fill="hold"/>
                                        <p:tgtEl>
                                          <p:spTgt spid="6553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5538"/>
                                        </p:tgtEl>
                                        <p:attrNameLst>
                                          <p:attrName>ppt_x</p:attrName>
                                        </p:attrNameLst>
                                      </p:cBhvr>
                                      <p:tavLst>
                                        <p:tav tm="0">
                                          <p:val>
                                            <p:strVal val="#ppt_x-.4"/>
                                          </p:val>
                                        </p:tav>
                                        <p:tav tm="100000">
                                          <p:val>
                                            <p:strVal val="#ppt_x"/>
                                          </p:val>
                                        </p:tav>
                                      </p:tavLst>
                                    </p:anim>
                                    <p:anim calcmode="lin" valueType="num">
                                      <p:cBhvr>
                                        <p:cTn id="10" dur="2000" fill="hold"/>
                                        <p:tgtEl>
                                          <p:spTgt spid="6553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5539">
                                            <p:txEl>
                                              <p:pRg st="0" end="0"/>
                                            </p:txEl>
                                          </p:spTgt>
                                        </p:tgtEl>
                                        <p:attrNameLst>
                                          <p:attrName>style.visibility</p:attrName>
                                        </p:attrNameLst>
                                      </p:cBhvr>
                                      <p:to>
                                        <p:strVal val="visible"/>
                                      </p:to>
                                    </p:set>
                                    <p:animEffect transition="in" filter="fade">
                                      <p:cBhvr>
                                        <p:cTn id="15" dur="500">
                                          <p:stCondLst>
                                            <p:cond delay="0"/>
                                          </p:stCondLst>
                                        </p:cTn>
                                        <p:tgtEl>
                                          <p:spTgt spid="65539">
                                            <p:txEl>
                                              <p:pRg st="0" end="0"/>
                                            </p:txEl>
                                          </p:spTgt>
                                        </p:tgtEl>
                                      </p:cBhvr>
                                    </p:animEffect>
                                    <p:anim calcmode="lin" valueType="num">
                                      <p:cBhvr>
                                        <p:cTn id="16" dur="500" fill="hold">
                                          <p:stCondLst>
                                            <p:cond delay="0"/>
                                          </p:stCondLst>
                                        </p:cTn>
                                        <p:tgtEl>
                                          <p:spTgt spid="6553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65539"/>
                        </p:tgtEl>
                        <p:attrNameLst>
                          <p:attrName>style.visibility</p:attrName>
                        </p:attrNameLst>
                      </p:cBhvr>
                      <p:to>
                        <p:strVal val="visible"/>
                      </p:to>
                    </p:set>
                    <p:animEffect transition="in" filter="fade">
                      <p:cBhvr>
                        <p:cTn dur="500">
                          <p:stCondLst>
                            <p:cond delay="0"/>
                          </p:stCondLst>
                        </p:cTn>
                        <p:tgtEl>
                          <p:spTgt spid="65539"/>
                        </p:tgtEl>
                      </p:cBhvr>
                    </p:animEffect>
                    <p:anim calcmode="lin" valueType="num">
                      <p:cBhvr>
                        <p:cTn dur="500" fill="hold">
                          <p:stCondLst>
                            <p:cond delay="0"/>
                          </p:stCondLst>
                        </p:cTn>
                        <p:tgtEl>
                          <p:spTgt spid="65539"/>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55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5D238D52-4B58-4C6B-83AC-EEE0FA449430}" type="slidenum">
              <a:rPr lang="en-CA"/>
              <a:pPr/>
              <a:t>‹#›</a:t>
            </a:fld>
            <a:endParaRPr lang="en-CA"/>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BD25304F-1E80-4980-9D2E-69E5B96C0779}" type="slidenum">
              <a:rPr lang="en-CA"/>
              <a:pPr/>
              <a:t>‹#›</a:t>
            </a:fld>
            <a:endParaRPr lang="en-CA"/>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CA"/>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B6A1DDB8-F9BF-44DC-8F22-7C27F6715458}" type="slidenum">
              <a:rPr lang="en-CA"/>
              <a:pPr/>
              <a:t>‹#›</a:t>
            </a:fld>
            <a:endParaRPr lang="en-CA"/>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CA"/>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CA"/>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043C9D9F-9F90-4B7E-9F59-4F91670B12D8}" type="slidenum">
              <a:rPr lang="en-CA"/>
              <a:pPr/>
              <a:t>‹#›</a:t>
            </a:fld>
            <a:endParaRPr lang="en-CA"/>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194175"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3988"/>
            <a:ext cx="4194175" cy="2135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245225"/>
            <a:ext cx="2286000" cy="476250"/>
          </a:xfrm>
        </p:spPr>
        <p:txBody>
          <a:bodyPr/>
          <a:lstStyle>
            <a:lvl1pPr>
              <a:defRPr/>
            </a:lvl1pPr>
          </a:lstStyle>
          <a:p>
            <a:endParaRPr lang="en-CA"/>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CA"/>
          </a:p>
        </p:txBody>
      </p:sp>
      <p:sp>
        <p:nvSpPr>
          <p:cNvPr id="8" name="Slide Number Placeholder 7"/>
          <p:cNvSpPr>
            <a:spLocks noGrp="1"/>
          </p:cNvSpPr>
          <p:nvPr>
            <p:ph type="sldNum" sz="quarter" idx="12"/>
          </p:nvPr>
        </p:nvSpPr>
        <p:spPr>
          <a:xfrm>
            <a:off x="6553200" y="6245225"/>
            <a:ext cx="2286000" cy="476250"/>
          </a:xfrm>
        </p:spPr>
        <p:txBody>
          <a:bodyPr/>
          <a:lstStyle>
            <a:lvl1pPr>
              <a:defRPr/>
            </a:lvl1pPr>
          </a:lstStyle>
          <a:p>
            <a:fld id="{8D3FA960-4F2C-4BD2-9B5B-15E448215FD1}" type="slidenum">
              <a:rPr lang="en-CA"/>
              <a:pPr/>
              <a:t>‹#›</a:t>
            </a:fld>
            <a:endParaRPr lang="en-CA"/>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DFE73D7D-2D1D-4D3D-82C7-C227588F0341}" type="slidenum">
              <a:rPr lang="en-CA"/>
              <a:pPr/>
              <a:t>‹#›</a:t>
            </a:fld>
            <a:endParaRPr lang="en-CA"/>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3E9D03CA-8AA3-4502-AF2D-3443C190BFFF}" type="slidenum">
              <a:rPr lang="en-CA"/>
              <a:pPr/>
              <a:t>‹#›</a:t>
            </a:fld>
            <a:endParaRPr lang="en-CA"/>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E28AC027-2819-42A7-BD95-D3306DC9835A}" type="slidenum">
              <a:rPr lang="en-CA"/>
              <a:pPr/>
              <a:t>‹#›</a:t>
            </a:fld>
            <a:endParaRPr lang="en-CA"/>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9D8A024E-667E-45C2-A4BC-64F6C402DAD7}" type="slidenum">
              <a:rPr lang="en-CA"/>
              <a:pPr/>
              <a:t>‹#›</a:t>
            </a:fld>
            <a:endParaRPr lang="en-CA"/>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CDDCDE84-AE04-4CEC-BE14-C817E54A1C3C}" type="slidenum">
              <a:rPr lang="en-CA"/>
              <a:pPr/>
              <a:t>‹#›</a:t>
            </a:fld>
            <a:endParaRPr lang="en-CA"/>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E3A2FC7D-0B43-4DCF-B3A6-6C88F5E74AD2}" type="slidenum">
              <a:rPr lang="en-CA"/>
              <a:pPr/>
              <a:t>‹#›</a:t>
            </a:fld>
            <a:endParaRPr lang="en-CA"/>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133439B9-2A42-4A2F-BF2C-E29566D9918F}" type="slidenum">
              <a:rPr lang="en-CA"/>
              <a:pPr/>
              <a:t>‹#›</a:t>
            </a:fld>
            <a:endParaRPr lang="en-CA"/>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C91D0D96-231B-49CB-8AA7-DCDFFA949A52}" type="slidenum">
              <a:rPr lang="en-CA"/>
              <a:pPr/>
              <a:t>‹#›</a:t>
            </a:fld>
            <a:endParaRPr lang="en-CA"/>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6451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451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CA"/>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CA"/>
          </a:p>
        </p:txBody>
      </p:sp>
      <p:sp>
        <p:nvSpPr>
          <p:cNvPr id="6451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0EEE548-3E20-41E2-8115-2351DDDD8367}" type="slidenum">
              <a:rPr lang="en-CA"/>
              <a:pPr/>
              <a:t>‹#›</a:t>
            </a:fld>
            <a:endParaRPr lang="en-CA"/>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2000" fill="hold"/>
                                        <p:tgtEl>
                                          <p:spTgt spid="64514"/>
                                        </p:tgtEl>
                                        <p:attrNameLst>
                                          <p:attrName>ppt_w</p:attrName>
                                        </p:attrNameLst>
                                      </p:cBhvr>
                                      <p:tavLst>
                                        <p:tav tm="0">
                                          <p:val>
                                            <p:strVal val="#ppt_w"/>
                                          </p:val>
                                        </p:tav>
                                        <p:tav tm="100000">
                                          <p:val>
                                            <p:strVal val="#ppt_w"/>
                                          </p:val>
                                        </p:tav>
                                      </p:tavLst>
                                    </p:anim>
                                    <p:anim calcmode="lin" valueType="num">
                                      <p:cBhvr>
                                        <p:cTn id="8" dur="2000" fill="hold"/>
                                        <p:tgtEl>
                                          <p:spTgt spid="6451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4514"/>
                                        </p:tgtEl>
                                        <p:attrNameLst>
                                          <p:attrName>ppt_x</p:attrName>
                                        </p:attrNameLst>
                                      </p:cBhvr>
                                      <p:tavLst>
                                        <p:tav tm="0">
                                          <p:val>
                                            <p:strVal val="#ppt_x-.4"/>
                                          </p:val>
                                        </p:tav>
                                        <p:tav tm="100000">
                                          <p:val>
                                            <p:strVal val="#ppt_x"/>
                                          </p:val>
                                        </p:tav>
                                      </p:tavLst>
                                    </p:anim>
                                    <p:anim calcmode="lin" valueType="num">
                                      <p:cBhvr>
                                        <p:cTn id="10" dur="2000" fill="hold"/>
                                        <p:tgtEl>
                                          <p:spTgt spid="6451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fade">
                                      <p:cBhvr>
                                        <p:cTn id="15" dur="500">
                                          <p:stCondLst>
                                            <p:cond delay="0"/>
                                          </p:stCondLst>
                                        </p:cTn>
                                        <p:tgtEl>
                                          <p:spTgt spid="64515">
                                            <p:txEl>
                                              <p:pRg st="0" end="0"/>
                                            </p:txEl>
                                          </p:spTgt>
                                        </p:tgtEl>
                                      </p:cBhvr>
                                    </p:animEffect>
                                    <p:anim calcmode="lin" valueType="num">
                                      <p:cBhvr>
                                        <p:cTn id="16" dur="500" fill="hold">
                                          <p:stCondLst>
                                            <p:cond delay="0"/>
                                          </p:stCondLst>
                                        </p:cTn>
                                        <p:tgtEl>
                                          <p:spTgt spid="6451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4515">
                                            <p:txEl>
                                              <p:pRg st="0" end="0"/>
                                            </p:txEl>
                                          </p:spTgt>
                                        </p:tgtEl>
                                        <p:attrNameLst>
                                          <p:attrName>ppt_y</p:attrName>
                                        </p:attrNameLst>
                                      </p:cBhvr>
                                      <p:tavLst>
                                        <p:tav tm="0">
                                          <p:val>
                                            <p:strVal val="#ppt_y"/>
                                          </p:val>
                                        </p:tav>
                                        <p:tav tm="100000">
                                          <p:val>
                                            <p:strVal val="#ppt_y"/>
                                          </p:val>
                                        </p:tav>
                                      </p:tavLst>
                                    </p:anim>
                                  </p:childTnLst>
                                </p:cTn>
                              </p:par>
                              <p:par>
                                <p:cTn id="18" presetID="40" presetClass="entr" presetSubtype="0" fill="hold" grpId="0" nodeType="withEffect">
                                  <p:stCondLst>
                                    <p:cond delay="0"/>
                                  </p:stCondLst>
                                  <p:iterate type="lt">
                                    <p:tmPct val="10000"/>
                                  </p:iterate>
                                  <p:childTnLst>
                                    <p:set>
                                      <p:cBhvr>
                                        <p:cTn id="19" dur="1" fill="hold">
                                          <p:stCondLst>
                                            <p:cond delay="0"/>
                                          </p:stCondLst>
                                        </p:cTn>
                                        <p:tgtEl>
                                          <p:spTgt spid="64515">
                                            <p:txEl>
                                              <p:pRg st="1" end="1"/>
                                            </p:txEl>
                                          </p:spTgt>
                                        </p:tgtEl>
                                        <p:attrNameLst>
                                          <p:attrName>style.visibility</p:attrName>
                                        </p:attrNameLst>
                                      </p:cBhvr>
                                      <p:to>
                                        <p:strVal val="visible"/>
                                      </p:to>
                                    </p:set>
                                    <p:animEffect transition="in" filter="fade">
                                      <p:cBhvr>
                                        <p:cTn id="20" dur="500">
                                          <p:stCondLst>
                                            <p:cond delay="0"/>
                                          </p:stCondLst>
                                        </p:cTn>
                                        <p:tgtEl>
                                          <p:spTgt spid="64515">
                                            <p:txEl>
                                              <p:pRg st="1" end="1"/>
                                            </p:txEl>
                                          </p:spTgt>
                                        </p:tgtEl>
                                      </p:cBhvr>
                                    </p:animEffect>
                                    <p:anim calcmode="lin" valueType="num">
                                      <p:cBhvr>
                                        <p:cTn id="21" dur="500" fill="hold">
                                          <p:stCondLst>
                                            <p:cond delay="0"/>
                                          </p:stCondLst>
                                        </p:cTn>
                                        <p:tgtEl>
                                          <p:spTgt spid="64515">
                                            <p:txEl>
                                              <p:pRg st="1" end="1"/>
                                            </p:txEl>
                                          </p:spTgt>
                                        </p:tgtEl>
                                        <p:attrNameLst>
                                          <p:attrName>ppt_x</p:attrName>
                                        </p:attrNameLst>
                                      </p:cBhvr>
                                      <p:tavLst>
                                        <p:tav tm="0">
                                          <p:val>
                                            <p:strVal val="#ppt_x-.1"/>
                                          </p:val>
                                        </p:tav>
                                        <p:tav tm="100000">
                                          <p:val>
                                            <p:strVal val="#ppt_x"/>
                                          </p:val>
                                        </p:tav>
                                      </p:tavLst>
                                    </p:anim>
                                    <p:anim calcmode="lin" valueType="num">
                                      <p:cBhvr>
                                        <p:cTn id="22" dur="500" fill="hold">
                                          <p:stCondLst>
                                            <p:cond delay="0"/>
                                          </p:stCondLst>
                                        </p:cTn>
                                        <p:tgtEl>
                                          <p:spTgt spid="64515">
                                            <p:txEl>
                                              <p:pRg st="1" end="1"/>
                                            </p:txEl>
                                          </p:spTgt>
                                        </p:tgtEl>
                                        <p:attrNameLst>
                                          <p:attrName>ppt_y</p:attrName>
                                        </p:attrNameLst>
                                      </p:cBhvr>
                                      <p:tavLst>
                                        <p:tav tm="0">
                                          <p:val>
                                            <p:strVal val="#ppt_y"/>
                                          </p:val>
                                        </p:tav>
                                        <p:tav tm="100000">
                                          <p:val>
                                            <p:strVal val="#ppt_y"/>
                                          </p:val>
                                        </p:tav>
                                      </p:tavLst>
                                    </p:anim>
                                  </p:childTnLst>
                                </p:cTn>
                              </p:par>
                              <p:par>
                                <p:cTn id="23" presetID="40" presetClass="entr" presetSubtype="0" fill="hold" grpId="0" nodeType="withEffect">
                                  <p:stCondLst>
                                    <p:cond delay="0"/>
                                  </p:stCondLst>
                                  <p:iterate type="lt">
                                    <p:tmPct val="10000"/>
                                  </p:iterate>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fade">
                                      <p:cBhvr>
                                        <p:cTn id="25" dur="500">
                                          <p:stCondLst>
                                            <p:cond delay="0"/>
                                          </p:stCondLst>
                                        </p:cTn>
                                        <p:tgtEl>
                                          <p:spTgt spid="64515">
                                            <p:txEl>
                                              <p:pRg st="2" end="2"/>
                                            </p:txEl>
                                          </p:spTgt>
                                        </p:tgtEl>
                                      </p:cBhvr>
                                    </p:animEffect>
                                    <p:anim calcmode="lin" valueType="num">
                                      <p:cBhvr>
                                        <p:cTn id="26" dur="500" fill="hold">
                                          <p:stCondLst>
                                            <p:cond delay="0"/>
                                          </p:stCondLst>
                                        </p:cTn>
                                        <p:tgtEl>
                                          <p:spTgt spid="64515">
                                            <p:txEl>
                                              <p:pRg st="2" end="2"/>
                                            </p:txEl>
                                          </p:spTgt>
                                        </p:tgtEl>
                                        <p:attrNameLst>
                                          <p:attrName>ppt_x</p:attrName>
                                        </p:attrNameLst>
                                      </p:cBhvr>
                                      <p:tavLst>
                                        <p:tav tm="0">
                                          <p:val>
                                            <p:strVal val="#ppt_x-.1"/>
                                          </p:val>
                                        </p:tav>
                                        <p:tav tm="100000">
                                          <p:val>
                                            <p:strVal val="#ppt_x"/>
                                          </p:val>
                                        </p:tav>
                                      </p:tavLst>
                                    </p:anim>
                                    <p:anim calcmode="lin" valueType="num">
                                      <p:cBhvr>
                                        <p:cTn id="27" dur="500" fill="hold">
                                          <p:stCondLst>
                                            <p:cond delay="0"/>
                                          </p:stCondLst>
                                        </p:cTn>
                                        <p:tgtEl>
                                          <p:spTgt spid="64515">
                                            <p:txEl>
                                              <p:pRg st="2" end="2"/>
                                            </p:txEl>
                                          </p:spTgt>
                                        </p:tgtEl>
                                        <p:attrNameLst>
                                          <p:attrName>ppt_y</p:attrName>
                                        </p:attrNameLst>
                                      </p:cBhvr>
                                      <p:tavLst>
                                        <p:tav tm="0">
                                          <p:val>
                                            <p:strVal val="#ppt_y"/>
                                          </p:val>
                                        </p:tav>
                                        <p:tav tm="100000">
                                          <p:val>
                                            <p:strVal val="#ppt_y"/>
                                          </p:val>
                                        </p:tav>
                                      </p:tavLst>
                                    </p:anim>
                                  </p:childTnLst>
                                </p:cTn>
                              </p:par>
                              <p:par>
                                <p:cTn id="28" presetID="40" presetClass="entr" presetSubtype="0" fill="hold" grpId="0" nodeType="withEffect">
                                  <p:stCondLst>
                                    <p:cond delay="0"/>
                                  </p:stCondLst>
                                  <p:iterate type="lt">
                                    <p:tmPct val="10000"/>
                                  </p:iterate>
                                  <p:childTnLst>
                                    <p:set>
                                      <p:cBhvr>
                                        <p:cTn id="29" dur="1" fill="hold">
                                          <p:stCondLst>
                                            <p:cond delay="0"/>
                                          </p:stCondLst>
                                        </p:cTn>
                                        <p:tgtEl>
                                          <p:spTgt spid="64515">
                                            <p:txEl>
                                              <p:pRg st="3" end="3"/>
                                            </p:txEl>
                                          </p:spTgt>
                                        </p:tgtEl>
                                        <p:attrNameLst>
                                          <p:attrName>style.visibility</p:attrName>
                                        </p:attrNameLst>
                                      </p:cBhvr>
                                      <p:to>
                                        <p:strVal val="visible"/>
                                      </p:to>
                                    </p:set>
                                    <p:animEffect transition="in" filter="fade">
                                      <p:cBhvr>
                                        <p:cTn id="30" dur="500">
                                          <p:stCondLst>
                                            <p:cond delay="0"/>
                                          </p:stCondLst>
                                        </p:cTn>
                                        <p:tgtEl>
                                          <p:spTgt spid="64515">
                                            <p:txEl>
                                              <p:pRg st="3" end="3"/>
                                            </p:txEl>
                                          </p:spTgt>
                                        </p:tgtEl>
                                      </p:cBhvr>
                                    </p:animEffect>
                                    <p:anim calcmode="lin" valueType="num">
                                      <p:cBhvr>
                                        <p:cTn id="31" dur="500" fill="hold">
                                          <p:stCondLst>
                                            <p:cond delay="0"/>
                                          </p:stCondLst>
                                        </p:cTn>
                                        <p:tgtEl>
                                          <p:spTgt spid="64515">
                                            <p:txEl>
                                              <p:pRg st="3" end="3"/>
                                            </p:txEl>
                                          </p:spTgt>
                                        </p:tgtEl>
                                        <p:attrNameLst>
                                          <p:attrName>ppt_x</p:attrName>
                                        </p:attrNameLst>
                                      </p:cBhvr>
                                      <p:tavLst>
                                        <p:tav tm="0">
                                          <p:val>
                                            <p:strVal val="#ppt_x-.1"/>
                                          </p:val>
                                        </p:tav>
                                        <p:tav tm="100000">
                                          <p:val>
                                            <p:strVal val="#ppt_x"/>
                                          </p:val>
                                        </p:tav>
                                      </p:tavLst>
                                    </p:anim>
                                    <p:anim calcmode="lin" valueType="num">
                                      <p:cBhvr>
                                        <p:cTn id="32" dur="500" fill="hold">
                                          <p:stCondLst>
                                            <p:cond delay="0"/>
                                          </p:stCondLst>
                                        </p:cTn>
                                        <p:tgtEl>
                                          <p:spTgt spid="64515">
                                            <p:txEl>
                                              <p:pRg st="3" end="3"/>
                                            </p:txEl>
                                          </p:spTgt>
                                        </p:tgtEl>
                                        <p:attrNameLst>
                                          <p:attrName>ppt_y</p:attrName>
                                        </p:attrNameLst>
                                      </p:cBhvr>
                                      <p:tavLst>
                                        <p:tav tm="0">
                                          <p:val>
                                            <p:strVal val="#ppt_y"/>
                                          </p:val>
                                        </p:tav>
                                        <p:tav tm="100000">
                                          <p:val>
                                            <p:strVal val="#ppt_y"/>
                                          </p:val>
                                        </p:tav>
                                      </p:tavLst>
                                    </p:anim>
                                  </p:childTnLst>
                                </p:cTn>
                              </p:par>
                              <p:par>
                                <p:cTn id="33" presetID="40" presetClass="entr" presetSubtype="0" fill="hold" grpId="0" nodeType="withEffect">
                                  <p:stCondLst>
                                    <p:cond delay="0"/>
                                  </p:stCondLst>
                                  <p:iterate type="lt">
                                    <p:tmPct val="10000"/>
                                  </p:iterate>
                                  <p:childTnLst>
                                    <p:set>
                                      <p:cBhvr>
                                        <p:cTn id="34" dur="1" fill="hold">
                                          <p:stCondLst>
                                            <p:cond delay="0"/>
                                          </p:stCondLst>
                                        </p:cTn>
                                        <p:tgtEl>
                                          <p:spTgt spid="64515">
                                            <p:txEl>
                                              <p:pRg st="4" end="4"/>
                                            </p:txEl>
                                          </p:spTgt>
                                        </p:tgtEl>
                                        <p:attrNameLst>
                                          <p:attrName>style.visibility</p:attrName>
                                        </p:attrNameLst>
                                      </p:cBhvr>
                                      <p:to>
                                        <p:strVal val="visible"/>
                                      </p:to>
                                    </p:set>
                                    <p:animEffect transition="in" filter="fade">
                                      <p:cBhvr>
                                        <p:cTn id="35" dur="500">
                                          <p:stCondLst>
                                            <p:cond delay="0"/>
                                          </p:stCondLst>
                                        </p:cTn>
                                        <p:tgtEl>
                                          <p:spTgt spid="64515">
                                            <p:txEl>
                                              <p:pRg st="4" end="4"/>
                                            </p:txEl>
                                          </p:spTgt>
                                        </p:tgtEl>
                                      </p:cBhvr>
                                    </p:animEffect>
                                    <p:anim calcmode="lin" valueType="num">
                                      <p:cBhvr>
                                        <p:cTn id="36" dur="500" fill="hold">
                                          <p:stCondLst>
                                            <p:cond delay="0"/>
                                          </p:stCondLst>
                                        </p:cTn>
                                        <p:tgtEl>
                                          <p:spTgt spid="64515">
                                            <p:txEl>
                                              <p:pRg st="4" end="4"/>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64515"/>
                        </p:tgtEl>
                        <p:attrNameLst>
                          <p:attrName>style.visibility</p:attrName>
                        </p:attrNameLst>
                      </p:cBhvr>
                      <p:to>
                        <p:strVal val="visible"/>
                      </p:to>
                    </p:set>
                    <p:animEffect transition="in" filter="fade">
                      <p:cBhvr>
                        <p:cTn dur="500">
                          <p:stCondLst>
                            <p:cond delay="0"/>
                          </p:stCondLst>
                        </p:cTn>
                        <p:tgtEl>
                          <p:spTgt spid="64515"/>
                        </p:tgtEl>
                      </p:cBhvr>
                    </p:animEffect>
                    <p:anim calcmode="lin" valueType="num">
                      <p:cBhvr>
                        <p:cTn dur="500" fill="hold">
                          <p:stCondLst>
                            <p:cond delay="0"/>
                          </p:stCondLst>
                        </p:cTn>
                        <p:tgtEl>
                          <p:spTgt spid="64515"/>
                        </p:tgtEl>
                        <p:attrNameLst>
                          <p:attrName>ppt_x</p:attrName>
                        </p:attrNameLst>
                      </p:cBhvr>
                      <p:tavLst>
                        <p:tav tm="0">
                          <p:val>
                            <p:strVal val="#ppt_x-.1"/>
                          </p:val>
                        </p:tav>
                        <p:tav tm="100000">
                          <p:val>
                            <p:strVal val="#ppt_x"/>
                          </p:val>
                        </p:tav>
                      </p:tavLst>
                    </p:anim>
                    <p:anim calcmode="lin" valueType="num">
                      <p:cBhvr>
                        <p:cTn dur="500" fill="hold">
                          <p:stCondLst>
                            <p:cond delay="0"/>
                          </p:stCondLst>
                        </p:cTn>
                        <p:tgtEl>
                          <p:spTgt spid="64515"/>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aa032199.htm"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p:txBody>
          <a:bodyPr/>
          <a:lstStyle/>
          <a:p>
            <a:r>
              <a:rPr lang="en-US"/>
              <a:t>World Geography 3202</a:t>
            </a:r>
          </a:p>
        </p:txBody>
      </p:sp>
      <p:sp>
        <p:nvSpPr>
          <p:cNvPr id="2051" name="Rectangle 3"/>
          <p:cNvSpPr>
            <a:spLocks noGrp="1" noRot="1" noChangeArrowheads="1"/>
          </p:cNvSpPr>
          <p:nvPr>
            <p:ph type="subTitle" idx="1"/>
          </p:nvPr>
        </p:nvSpPr>
        <p:spPr/>
        <p:txBody>
          <a:bodyPr/>
          <a:lstStyle/>
          <a:p>
            <a:r>
              <a:rPr lang="en-US"/>
              <a:t>Unit 2</a:t>
            </a:r>
          </a:p>
          <a:p>
            <a:r>
              <a:rPr lang="en-US"/>
              <a:t>Climate Patterns</a:t>
            </a:r>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0"/>
            <a:ext cx="8229600" cy="838200"/>
          </a:xfrm>
        </p:spPr>
        <p:txBody>
          <a:bodyPr/>
          <a:lstStyle/>
          <a:p>
            <a:r>
              <a:rPr lang="en-US"/>
              <a:t>Reasons for Pressure Variance</a:t>
            </a:r>
          </a:p>
        </p:txBody>
      </p:sp>
      <p:sp>
        <p:nvSpPr>
          <p:cNvPr id="15363" name="Rectangle 3"/>
          <p:cNvSpPr>
            <a:spLocks noGrp="1" noRot="1" noChangeArrowheads="1"/>
          </p:cNvSpPr>
          <p:nvPr>
            <p:ph type="body" sz="half" idx="1"/>
          </p:nvPr>
        </p:nvSpPr>
        <p:spPr>
          <a:xfrm>
            <a:off x="0" y="838200"/>
            <a:ext cx="9144000" cy="3276600"/>
          </a:xfrm>
        </p:spPr>
        <p:txBody>
          <a:bodyPr/>
          <a:lstStyle/>
          <a:p>
            <a:pPr>
              <a:lnSpc>
                <a:spcPct val="90000"/>
              </a:lnSpc>
            </a:pPr>
            <a:r>
              <a:rPr lang="en-US" sz="2000"/>
              <a:t>1) The Earth rotates. As it rotates, it drags the atmosphere around with it causing the air to mix with the higher level atmosphere resulting in turbulence and pressure systems.</a:t>
            </a:r>
          </a:p>
          <a:p>
            <a:pPr>
              <a:lnSpc>
                <a:spcPct val="90000"/>
              </a:lnSpc>
              <a:spcBef>
                <a:spcPts val="500"/>
              </a:spcBef>
              <a:spcAft>
                <a:spcPts val="500"/>
              </a:spcAft>
            </a:pPr>
            <a:r>
              <a:rPr lang="en-US" sz="2000"/>
              <a:t>2) The sun heats. The heating of air around the Earth varies by latitude and time of day. </a:t>
            </a:r>
          </a:p>
          <a:p>
            <a:pPr lvl="1">
              <a:lnSpc>
                <a:spcPct val="90000"/>
              </a:lnSpc>
              <a:spcBef>
                <a:spcPts val="500"/>
              </a:spcBef>
              <a:spcAft>
                <a:spcPts val="500"/>
              </a:spcAft>
            </a:pPr>
            <a:r>
              <a:rPr lang="en-US" sz="1800"/>
              <a:t>At the equator, for instance, large amounts of sun warm the air causing it to rise. </a:t>
            </a:r>
          </a:p>
          <a:p>
            <a:pPr lvl="1">
              <a:lnSpc>
                <a:spcPct val="90000"/>
              </a:lnSpc>
              <a:spcBef>
                <a:spcPts val="500"/>
              </a:spcBef>
              <a:spcAft>
                <a:spcPts val="500"/>
              </a:spcAft>
            </a:pPr>
            <a:r>
              <a:rPr lang="en-US" sz="1800"/>
              <a:t>Conversely, the more acute angles of sunlight over the polar regions spread the rays over a greater area resulting in less warming of the air. </a:t>
            </a:r>
          </a:p>
          <a:p>
            <a:pPr lvl="1">
              <a:lnSpc>
                <a:spcPct val="90000"/>
              </a:lnSpc>
              <a:spcBef>
                <a:spcPts val="500"/>
              </a:spcBef>
              <a:spcAft>
                <a:spcPts val="500"/>
              </a:spcAft>
            </a:pPr>
            <a:r>
              <a:rPr lang="en-US" sz="1800"/>
              <a:t>The resulting effect is that the air over the poles is more dense than the air over the equator.  </a:t>
            </a:r>
          </a:p>
          <a:p>
            <a:pPr>
              <a:lnSpc>
                <a:spcPct val="90000"/>
              </a:lnSpc>
            </a:pPr>
            <a:endParaRPr lang="en-US" sz="2000"/>
          </a:p>
        </p:txBody>
      </p:sp>
      <p:graphicFrame>
        <p:nvGraphicFramePr>
          <p:cNvPr id="15364" name="Object 4"/>
          <p:cNvGraphicFramePr>
            <a:graphicFrameLocks noChangeAspect="1"/>
          </p:cNvGraphicFramePr>
          <p:nvPr>
            <p:ph sz="half" idx="2"/>
          </p:nvPr>
        </p:nvGraphicFramePr>
        <p:xfrm>
          <a:off x="2514600" y="3657600"/>
          <a:ext cx="5410200" cy="3165475"/>
        </p:xfrm>
        <a:graphic>
          <a:graphicData uri="http://schemas.openxmlformats.org/presentationml/2006/ole">
            <p:oleObj spid="_x0000_s15364" name="Document" r:id="rId3" imgW="4753440" imgH="2781360" progId="Word.Document.8">
              <p:embed/>
            </p:oleObj>
          </a:graphicData>
        </a:graphic>
      </p:graphicFrame>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a:t>Introduction</a:t>
            </a:r>
          </a:p>
        </p:txBody>
      </p:sp>
      <p:sp>
        <p:nvSpPr>
          <p:cNvPr id="3075" name="Rectangle 3"/>
          <p:cNvSpPr>
            <a:spLocks noGrp="1" noRot="1" noChangeArrowheads="1"/>
          </p:cNvSpPr>
          <p:nvPr>
            <p:ph type="body" idx="1"/>
          </p:nvPr>
        </p:nvSpPr>
        <p:spPr/>
        <p:txBody>
          <a:bodyPr/>
          <a:lstStyle/>
          <a:p>
            <a:r>
              <a:rPr lang="en-US"/>
              <a:t>In this unit, we will examine some of the basic forces that produce our weather and climate, how they produce climate patterns on the earth’s surface, and relate to human activity.</a:t>
            </a:r>
          </a:p>
          <a:p>
            <a:r>
              <a:rPr lang="en-US"/>
              <a:t>These patterns are strongly affected by the distribution of landforms and water forms.</a:t>
            </a:r>
          </a:p>
          <a:p>
            <a:endParaRPr lang="en-US"/>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sz="4000"/>
              <a:t>Weather and Climate:  The earth, itself</a:t>
            </a:r>
          </a:p>
        </p:txBody>
      </p:sp>
      <p:sp>
        <p:nvSpPr>
          <p:cNvPr id="4099" name="Rectangle 3"/>
          <p:cNvSpPr>
            <a:spLocks noGrp="1" noRot="1" noChangeArrowheads="1"/>
          </p:cNvSpPr>
          <p:nvPr>
            <p:ph type="body" idx="1"/>
          </p:nvPr>
        </p:nvSpPr>
        <p:spPr/>
        <p:txBody>
          <a:bodyPr/>
          <a:lstStyle/>
          <a:p>
            <a:pPr>
              <a:lnSpc>
                <a:spcPct val="90000"/>
              </a:lnSpc>
            </a:pPr>
            <a:r>
              <a:rPr lang="en-US" sz="2800"/>
              <a:t>The earth’s movement in space causes the occurrence of day and night. </a:t>
            </a:r>
          </a:p>
          <a:p>
            <a:pPr>
              <a:lnSpc>
                <a:spcPct val="90000"/>
              </a:lnSpc>
            </a:pPr>
            <a:r>
              <a:rPr lang="en-US" sz="2800"/>
              <a:t>It also causes the conditions related to the seasons.</a:t>
            </a:r>
          </a:p>
          <a:p>
            <a:pPr>
              <a:lnSpc>
                <a:spcPct val="90000"/>
              </a:lnSpc>
            </a:pPr>
            <a:r>
              <a:rPr lang="en-US" sz="2800"/>
              <a:t>When we refer to the </a:t>
            </a:r>
            <a:r>
              <a:rPr lang="en-US" sz="2800" b="1"/>
              <a:t>rotation</a:t>
            </a:r>
            <a:r>
              <a:rPr lang="en-US" sz="2800"/>
              <a:t> of the earth, we are referring to the 24 hour period it takes the earth to complete one full “spin” in orbit around the sun.  </a:t>
            </a:r>
          </a:p>
          <a:p>
            <a:pPr lvl="1">
              <a:lnSpc>
                <a:spcPct val="90000"/>
              </a:lnSpc>
            </a:pPr>
            <a:r>
              <a:rPr lang="en-US" sz="2400"/>
              <a:t>It is this 24 hour “spin” that causes the periods of day and night, as the sun shines only on the half of the earth that is pointed toward the sun.</a:t>
            </a:r>
          </a:p>
        </p:txBody>
      </p:sp>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r>
              <a:rPr lang="en-US" sz="4000"/>
              <a:t>Weather and Climate:  The earth, itself</a:t>
            </a:r>
          </a:p>
        </p:txBody>
      </p:sp>
      <p:sp>
        <p:nvSpPr>
          <p:cNvPr id="5123" name="Rectangle 3"/>
          <p:cNvSpPr>
            <a:spLocks noGrp="1" noRot="1" noChangeArrowheads="1"/>
          </p:cNvSpPr>
          <p:nvPr>
            <p:ph type="body" idx="1"/>
          </p:nvPr>
        </p:nvSpPr>
        <p:spPr/>
        <p:txBody>
          <a:bodyPr/>
          <a:lstStyle/>
          <a:p>
            <a:r>
              <a:rPr lang="en-US"/>
              <a:t>When we refer to the earth’s </a:t>
            </a:r>
            <a:r>
              <a:rPr lang="en-US" b="1"/>
              <a:t>revolution</a:t>
            </a:r>
            <a:r>
              <a:rPr lang="en-US"/>
              <a:t>, we are referring to the approximately 365 days that it takes the earth to revolve on it’s orbit around the sun.</a:t>
            </a:r>
          </a:p>
          <a:p>
            <a:pPr lvl="1"/>
            <a:r>
              <a:rPr lang="en-US"/>
              <a:t>This revolution is responsible for the seasons, as the portions of the earth that are more directly or less directly exposed to the sun’s rays will correspondingly experience different seasons. </a:t>
            </a:r>
          </a:p>
        </p:txBody>
      </p:sp>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301625" y="228600"/>
            <a:ext cx="8510588" cy="654050"/>
          </a:xfrm>
        </p:spPr>
        <p:txBody>
          <a:bodyPr/>
          <a:lstStyle/>
          <a:p>
            <a:r>
              <a:rPr lang="en-US" sz="4000"/>
              <a:t>Weather and Climate:  The earth, itself</a:t>
            </a:r>
          </a:p>
        </p:txBody>
      </p:sp>
      <p:pic>
        <p:nvPicPr>
          <p:cNvPr id="6148" name="Picture 4" descr="4-2 Revolution And Axis"/>
          <p:cNvPicPr>
            <a:picLocks noChangeAspect="1" noChangeArrowheads="1"/>
          </p:cNvPicPr>
          <p:nvPr>
            <p:ph idx="1"/>
          </p:nvPr>
        </p:nvPicPr>
        <p:blipFill>
          <a:blip r:embed="rId2" cstate="print"/>
          <a:srcRect/>
          <a:stretch>
            <a:fillRect/>
          </a:stretch>
        </p:blipFill>
        <p:spPr>
          <a:xfrm>
            <a:off x="0" y="1143000"/>
            <a:ext cx="9144000" cy="3903663"/>
          </a:xfrm>
          <a:noFill/>
          <a:ln/>
        </p:spPr>
      </p:pic>
      <p:sp>
        <p:nvSpPr>
          <p:cNvPr id="6150" name="Text Box 6"/>
          <p:cNvSpPr txBox="1">
            <a:spLocks noChangeArrowheads="1"/>
          </p:cNvSpPr>
          <p:nvPr/>
        </p:nvSpPr>
        <p:spPr bwMode="auto">
          <a:xfrm>
            <a:off x="0" y="5105400"/>
            <a:ext cx="9144000" cy="1603375"/>
          </a:xfrm>
          <a:prstGeom prst="rect">
            <a:avLst/>
          </a:prstGeom>
          <a:noFill/>
          <a:ln w="9525">
            <a:noFill/>
            <a:miter lim="800000"/>
            <a:headEnd/>
            <a:tailEnd/>
          </a:ln>
          <a:effectLst/>
        </p:spPr>
        <p:txBody>
          <a:bodyPr>
            <a:spAutoFit/>
          </a:bodyPr>
          <a:lstStyle/>
          <a:p>
            <a:pPr>
              <a:spcBef>
                <a:spcPct val="50000"/>
              </a:spcBef>
            </a:pPr>
            <a:r>
              <a:rPr lang="en-US"/>
              <a:t>Equinox:  Refers to the period in the year when day and night are equal (12 hours long).  This occurs twice a year, in March and September.  </a:t>
            </a:r>
          </a:p>
          <a:p>
            <a:pPr>
              <a:spcBef>
                <a:spcPct val="50000"/>
              </a:spcBef>
            </a:pPr>
            <a:r>
              <a:rPr lang="en-US"/>
              <a:t>Solstice:  Refers to the period in the year when daylight is longest (or daylight is shortest) depending on the hemisphere:  This occurs twice a year, in June and December </a:t>
            </a:r>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Rot="1" noChangeArrowheads="1"/>
          </p:cNvSpPr>
          <p:nvPr>
            <p:ph type="title"/>
          </p:nvPr>
        </p:nvSpPr>
        <p:spPr>
          <a:xfrm>
            <a:off x="301625" y="228600"/>
            <a:ext cx="8510588" cy="565150"/>
          </a:xfrm>
        </p:spPr>
        <p:txBody>
          <a:bodyPr/>
          <a:lstStyle/>
          <a:p>
            <a:r>
              <a:rPr lang="en-US" sz="4000"/>
              <a:t>Solar Intensity</a:t>
            </a:r>
          </a:p>
        </p:txBody>
      </p:sp>
      <p:pic>
        <p:nvPicPr>
          <p:cNvPr id="8196" name="Picture 4" descr="4-3 Solar Intensity"/>
          <p:cNvPicPr>
            <a:picLocks noChangeAspect="1" noChangeArrowheads="1"/>
          </p:cNvPicPr>
          <p:nvPr>
            <p:ph idx="1"/>
          </p:nvPr>
        </p:nvPicPr>
        <p:blipFill>
          <a:blip r:embed="rId2" cstate="print"/>
          <a:srcRect/>
          <a:stretch>
            <a:fillRect/>
          </a:stretch>
        </p:blipFill>
        <p:spPr>
          <a:xfrm>
            <a:off x="228600" y="762000"/>
            <a:ext cx="8915400" cy="3616325"/>
          </a:xfrm>
          <a:noFill/>
          <a:ln/>
        </p:spPr>
      </p:pic>
      <p:sp>
        <p:nvSpPr>
          <p:cNvPr id="8199" name="Text Box 7"/>
          <p:cNvSpPr txBox="1">
            <a:spLocks noChangeArrowheads="1"/>
          </p:cNvSpPr>
          <p:nvPr/>
        </p:nvSpPr>
        <p:spPr bwMode="auto">
          <a:xfrm>
            <a:off x="381000" y="4191000"/>
            <a:ext cx="8305800" cy="2465388"/>
          </a:xfrm>
          <a:prstGeom prst="rect">
            <a:avLst/>
          </a:prstGeom>
          <a:noFill/>
          <a:ln w="9525">
            <a:noFill/>
            <a:miter lim="800000"/>
            <a:headEnd/>
            <a:tailEnd/>
          </a:ln>
          <a:effectLst/>
        </p:spPr>
        <p:txBody>
          <a:bodyPr>
            <a:spAutoFit/>
          </a:bodyPr>
          <a:lstStyle/>
          <a:p>
            <a:pPr>
              <a:spcBef>
                <a:spcPct val="50000"/>
              </a:spcBef>
            </a:pPr>
            <a:r>
              <a:rPr lang="en-US" sz="2400"/>
              <a:t>The diagram above attempts to illustrate how the sun’s rays are dispersed as they strike the earth.  The more direct the rays are, the more intense, and hence, more heat they give off.</a:t>
            </a:r>
          </a:p>
          <a:p>
            <a:pPr>
              <a:spcBef>
                <a:spcPct val="50000"/>
              </a:spcBef>
            </a:pPr>
            <a:r>
              <a:rPr lang="en-US" sz="2400"/>
              <a:t>Where are temperatures generally going to be the warmest on the earth?  Why?</a:t>
            </a:r>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a:t>Solar Intensity</a:t>
            </a:r>
          </a:p>
        </p:txBody>
      </p:sp>
      <p:sp>
        <p:nvSpPr>
          <p:cNvPr id="12291" name="Rectangle 3"/>
          <p:cNvSpPr>
            <a:spLocks noGrp="1" noRot="1" noChangeArrowheads="1"/>
          </p:cNvSpPr>
          <p:nvPr>
            <p:ph type="body" idx="1"/>
          </p:nvPr>
        </p:nvSpPr>
        <p:spPr/>
        <p:txBody>
          <a:bodyPr/>
          <a:lstStyle/>
          <a:p>
            <a:r>
              <a:rPr lang="en-US"/>
              <a:t>temperatures </a:t>
            </a:r>
            <a:r>
              <a:rPr lang="en-US" i="1"/>
              <a:t>tend </a:t>
            </a:r>
            <a:r>
              <a:rPr lang="en-US"/>
              <a:t>to decrease from low to high latitudes. </a:t>
            </a:r>
          </a:p>
          <a:p>
            <a:r>
              <a:rPr lang="en-US"/>
              <a:t>Where might there be an exception to this rule at the equator (ie: There </a:t>
            </a:r>
            <a:r>
              <a:rPr lang="en-US" b="1"/>
              <a:t>Are</a:t>
            </a:r>
            <a:r>
              <a:rPr lang="en-US"/>
              <a:t> places at the equator that are extremely cold).</a:t>
            </a:r>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Rot="1" noChangeArrowheads="1"/>
          </p:cNvSpPr>
          <p:nvPr>
            <p:ph type="title"/>
          </p:nvPr>
        </p:nvSpPr>
        <p:spPr>
          <a:xfrm>
            <a:off x="457200" y="0"/>
            <a:ext cx="8229600" cy="838200"/>
          </a:xfrm>
        </p:spPr>
        <p:txBody>
          <a:bodyPr/>
          <a:lstStyle/>
          <a:p>
            <a:r>
              <a:rPr lang="en-US"/>
              <a:t>Solar inputs and outputs</a:t>
            </a:r>
          </a:p>
        </p:txBody>
      </p:sp>
      <p:pic>
        <p:nvPicPr>
          <p:cNvPr id="10244" name="Picture 4" descr="4-4 Solar Inputs Outputs"/>
          <p:cNvPicPr>
            <a:picLocks noChangeAspect="1" noChangeArrowheads="1"/>
          </p:cNvPicPr>
          <p:nvPr>
            <p:ph idx="1"/>
          </p:nvPr>
        </p:nvPicPr>
        <p:blipFill>
          <a:blip r:embed="rId2" cstate="print"/>
          <a:srcRect/>
          <a:stretch>
            <a:fillRect/>
          </a:stretch>
        </p:blipFill>
        <p:spPr>
          <a:xfrm>
            <a:off x="381000" y="722313"/>
            <a:ext cx="8534400" cy="4983162"/>
          </a:xfrm>
          <a:noFill/>
          <a:ln/>
        </p:spPr>
      </p:pic>
      <p:sp>
        <p:nvSpPr>
          <p:cNvPr id="10247" name="Text Box 7"/>
          <p:cNvSpPr txBox="1">
            <a:spLocks noChangeArrowheads="1"/>
          </p:cNvSpPr>
          <p:nvPr/>
        </p:nvSpPr>
        <p:spPr bwMode="auto">
          <a:xfrm>
            <a:off x="457200" y="5715000"/>
            <a:ext cx="8382000" cy="779463"/>
          </a:xfrm>
          <a:prstGeom prst="rect">
            <a:avLst/>
          </a:prstGeom>
          <a:noFill/>
          <a:ln w="9525">
            <a:noFill/>
            <a:miter lim="800000"/>
            <a:headEnd/>
            <a:tailEnd/>
          </a:ln>
          <a:effectLst/>
        </p:spPr>
        <p:txBody>
          <a:bodyPr>
            <a:spAutoFit/>
          </a:bodyPr>
          <a:lstStyle/>
          <a:p>
            <a:pPr>
              <a:spcBef>
                <a:spcPct val="50000"/>
              </a:spcBef>
            </a:pPr>
            <a:r>
              <a:rPr lang="en-US"/>
              <a:t>How cloud cover influences the range of temperatures from day to night. </a:t>
            </a:r>
          </a:p>
          <a:p>
            <a:pPr>
              <a:spcBef>
                <a:spcPct val="50000"/>
              </a:spcBef>
            </a:pPr>
            <a:r>
              <a:rPr lang="en-US"/>
              <a:t>How the greenhouse effect moderates climates. </a:t>
            </a:r>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en-US" sz="4000"/>
              <a:t>The cause of winds and</a:t>
            </a:r>
            <a:br>
              <a:rPr lang="en-US" sz="4000"/>
            </a:br>
            <a:r>
              <a:rPr lang="en-US" sz="4000"/>
              <a:t>how winds affect climate </a:t>
            </a:r>
          </a:p>
        </p:txBody>
      </p:sp>
      <p:sp>
        <p:nvSpPr>
          <p:cNvPr id="13315" name="Rectangle 3"/>
          <p:cNvSpPr>
            <a:spLocks noGrp="1" noRot="1" noChangeArrowheads="1"/>
          </p:cNvSpPr>
          <p:nvPr>
            <p:ph type="body" sz="half" idx="1"/>
          </p:nvPr>
        </p:nvSpPr>
        <p:spPr>
          <a:xfrm>
            <a:off x="457200" y="1600200"/>
            <a:ext cx="8686800" cy="1524000"/>
          </a:xfrm>
        </p:spPr>
        <p:txBody>
          <a:bodyPr/>
          <a:lstStyle/>
          <a:p>
            <a:pPr>
              <a:lnSpc>
                <a:spcPct val="90000"/>
              </a:lnSpc>
              <a:spcBef>
                <a:spcPts val="500"/>
              </a:spcBef>
              <a:spcAft>
                <a:spcPts val="500"/>
              </a:spcAft>
            </a:pPr>
            <a:r>
              <a:rPr lang="en-US" sz="2800"/>
              <a:t>Wind is the result of air movement over the Earth. </a:t>
            </a:r>
          </a:p>
          <a:p>
            <a:pPr>
              <a:lnSpc>
                <a:spcPct val="90000"/>
              </a:lnSpc>
              <a:spcBef>
                <a:spcPts val="500"/>
              </a:spcBef>
              <a:spcAft>
                <a:spcPts val="500"/>
              </a:spcAft>
            </a:pPr>
            <a:r>
              <a:rPr lang="en-US" sz="2800"/>
              <a:t>Air moves as a result of </a:t>
            </a:r>
            <a:r>
              <a:rPr lang="en-US" sz="2800" u="sng">
                <a:solidFill>
                  <a:srgbClr val="0000FF"/>
                </a:solidFill>
                <a:hlinkClick r:id="rId3" action="ppaction://hlinkfile"/>
              </a:rPr>
              <a:t>pressure systems</a:t>
            </a:r>
            <a:r>
              <a:rPr lang="en-US" sz="2800"/>
              <a:t> from areas of </a:t>
            </a:r>
            <a:r>
              <a:rPr lang="en-US" sz="2800" b="1"/>
              <a:t>high pressure</a:t>
            </a:r>
            <a:r>
              <a:rPr lang="en-US" sz="2800"/>
              <a:t> to areas of </a:t>
            </a:r>
            <a:r>
              <a:rPr lang="en-US" sz="2800" b="1"/>
              <a:t>low pressure</a:t>
            </a:r>
            <a:r>
              <a:rPr lang="en-US" sz="2800"/>
              <a:t>. </a:t>
            </a:r>
          </a:p>
          <a:p>
            <a:pPr>
              <a:lnSpc>
                <a:spcPct val="90000"/>
              </a:lnSpc>
            </a:pPr>
            <a:endParaRPr lang="en-US" sz="2800"/>
          </a:p>
        </p:txBody>
      </p:sp>
      <p:graphicFrame>
        <p:nvGraphicFramePr>
          <p:cNvPr id="13316" name="Object 4"/>
          <p:cNvGraphicFramePr>
            <a:graphicFrameLocks noChangeAspect="1"/>
          </p:cNvGraphicFramePr>
          <p:nvPr>
            <p:ph sz="half" idx="2"/>
          </p:nvPr>
        </p:nvGraphicFramePr>
        <p:xfrm>
          <a:off x="1219200" y="3017838"/>
          <a:ext cx="6172200" cy="3613150"/>
        </p:xfrm>
        <a:graphic>
          <a:graphicData uri="http://schemas.openxmlformats.org/presentationml/2006/ole">
            <p:oleObj spid="_x0000_s13316" name="Document" r:id="rId4" imgW="4753440" imgH="2781360" progId="Word.Document.8">
              <p:embed/>
            </p:oleObj>
          </a:graphicData>
        </a:graphic>
      </p:graphicFrame>
    </p:spTree>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246</TotalTime>
  <Words>578</Words>
  <Application>Microsoft Office PowerPoint</Application>
  <PresentationFormat>On-screen Show (4:3)</PresentationFormat>
  <Paragraphs>35</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Wingdings</vt:lpstr>
      <vt:lpstr>News Gothic MT</vt:lpstr>
      <vt:lpstr>Clouds</vt:lpstr>
      <vt:lpstr>Microsoft Word Document</vt:lpstr>
      <vt:lpstr>World Geography 3202</vt:lpstr>
      <vt:lpstr>Introduction</vt:lpstr>
      <vt:lpstr>Weather and Climate:  The earth, itself</vt:lpstr>
      <vt:lpstr>Weather and Climate:  The earth, itself</vt:lpstr>
      <vt:lpstr>Weather and Climate:  The earth, itself</vt:lpstr>
      <vt:lpstr>Solar Intensity</vt:lpstr>
      <vt:lpstr>Solar Intensity</vt:lpstr>
      <vt:lpstr>Solar inputs and outputs</vt:lpstr>
      <vt:lpstr>The cause of winds and how winds affect climate </vt:lpstr>
      <vt:lpstr>Reasons for Pressure Variance</vt:lpstr>
    </vt:vector>
  </TitlesOfParts>
  <Company> 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Geography 3202</dc:title>
  <dc:creator>Joseph Mazerolle</dc:creator>
  <cp:lastModifiedBy>bobhancott</cp:lastModifiedBy>
  <cp:revision>6</cp:revision>
  <dcterms:created xsi:type="dcterms:W3CDTF">2004-11-06T14:17:12Z</dcterms:created>
  <dcterms:modified xsi:type="dcterms:W3CDTF">2011-03-18T17:56:09Z</dcterms:modified>
</cp:coreProperties>
</file>