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309" r:id="rId2"/>
    <p:sldId id="310" r:id="rId3"/>
    <p:sldId id="311" r:id="rId4"/>
    <p:sldId id="312" r:id="rId5"/>
    <p:sldId id="313" r:id="rId6"/>
    <p:sldId id="314" r:id="rId7"/>
    <p:sldId id="315" r:id="rId8"/>
    <p:sldId id="316" r:id="rId9"/>
    <p:sldId id="317" r:id="rId10"/>
    <p:sldId id="31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mn-ea"/>
        <a:cs typeface="+mn-cs"/>
      </a:defRPr>
    </a:lvl1pPr>
    <a:lvl2pPr marL="457200" algn="l" rtl="0" fontAlgn="base">
      <a:spcBef>
        <a:spcPct val="0"/>
      </a:spcBef>
      <a:spcAft>
        <a:spcPct val="0"/>
      </a:spcAft>
      <a:defRPr kern="1200">
        <a:solidFill>
          <a:schemeClr val="tx1"/>
        </a:solidFill>
        <a:latin typeface="Tahoma" charset="0"/>
        <a:ea typeface="+mn-ea"/>
        <a:cs typeface="+mn-cs"/>
      </a:defRPr>
    </a:lvl2pPr>
    <a:lvl3pPr marL="914400" algn="l" rtl="0" fontAlgn="base">
      <a:spcBef>
        <a:spcPct val="0"/>
      </a:spcBef>
      <a:spcAft>
        <a:spcPct val="0"/>
      </a:spcAft>
      <a:defRPr kern="1200">
        <a:solidFill>
          <a:schemeClr val="tx1"/>
        </a:solidFill>
        <a:latin typeface="Tahoma" charset="0"/>
        <a:ea typeface="+mn-ea"/>
        <a:cs typeface="+mn-cs"/>
      </a:defRPr>
    </a:lvl3pPr>
    <a:lvl4pPr marL="1371600" algn="l" rtl="0" fontAlgn="base">
      <a:spcBef>
        <a:spcPct val="0"/>
      </a:spcBef>
      <a:spcAft>
        <a:spcPct val="0"/>
      </a:spcAft>
      <a:defRPr kern="1200">
        <a:solidFill>
          <a:schemeClr val="tx1"/>
        </a:solidFill>
        <a:latin typeface="Tahoma" charset="0"/>
        <a:ea typeface="+mn-ea"/>
        <a:cs typeface="+mn-cs"/>
      </a:defRPr>
    </a:lvl4pPr>
    <a:lvl5pPr marL="1828800" algn="l" rtl="0" fontAlgn="base">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5" autoAdjust="0"/>
    <p:restoredTop sz="94660"/>
  </p:normalViewPr>
  <p:slideViewPr>
    <p:cSldViewPr>
      <p:cViewPr varScale="1">
        <p:scale>
          <a:sx n="83" d="100"/>
          <a:sy n="83" d="100"/>
        </p:scale>
        <p:origin x="-39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n-US"/>
          </a:p>
        </p:txBody>
      </p:sp>
      <p:sp>
        <p:nvSpPr>
          <p:cNvPr id="9933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CA"/>
              <a:t>Click to edit Master title style</a:t>
            </a:r>
          </a:p>
        </p:txBody>
      </p:sp>
      <p:sp>
        <p:nvSpPr>
          <p:cNvPr id="9933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CA"/>
              <a:t>Click to edit Master subtitle style</a:t>
            </a:r>
          </a:p>
        </p:txBody>
      </p:sp>
      <p:sp>
        <p:nvSpPr>
          <p:cNvPr id="5" name="Rectangle 5"/>
          <p:cNvSpPr>
            <a:spLocks noGrp="1" noChangeArrowheads="1"/>
          </p:cNvSpPr>
          <p:nvPr>
            <p:ph type="ftr" sz="quarter" idx="10"/>
          </p:nvPr>
        </p:nvSpPr>
        <p:spPr/>
        <p:txBody>
          <a:bodyPr/>
          <a:lstStyle>
            <a:lvl1pPr>
              <a:defRPr smtClean="0"/>
            </a:lvl1pPr>
          </a:lstStyle>
          <a:p>
            <a:pPr>
              <a:defRPr/>
            </a:pPr>
            <a:endParaRPr lang="en-CA"/>
          </a:p>
        </p:txBody>
      </p:sp>
      <p:sp>
        <p:nvSpPr>
          <p:cNvPr id="6" name="Rectangle 6"/>
          <p:cNvSpPr>
            <a:spLocks noGrp="1" noChangeArrowheads="1"/>
          </p:cNvSpPr>
          <p:nvPr>
            <p:ph type="sldNum" sz="quarter" idx="11"/>
          </p:nvPr>
        </p:nvSpPr>
        <p:spPr/>
        <p:txBody>
          <a:bodyPr/>
          <a:lstStyle>
            <a:lvl1pPr>
              <a:defRPr smtClean="0"/>
            </a:lvl1pPr>
          </a:lstStyle>
          <a:p>
            <a:pPr>
              <a:defRPr/>
            </a:pPr>
            <a:fld id="{F736465C-725A-4899-B4F9-7D4DA4141130}" type="slidenum">
              <a:rPr lang="en-CA"/>
              <a:pPr>
                <a:defRPr/>
              </a:pPr>
              <a:t>‹#›</a:t>
            </a:fld>
            <a:endParaRPr lang="en-CA"/>
          </a:p>
        </p:txBody>
      </p:sp>
      <p:sp>
        <p:nvSpPr>
          <p:cNvPr id="7" name="Rectangle 7"/>
          <p:cNvSpPr>
            <a:spLocks noGrp="1" noChangeArrowheads="1"/>
          </p:cNvSpPr>
          <p:nvPr>
            <p:ph type="dt" sz="quarter" idx="12"/>
          </p:nvPr>
        </p:nvSpPr>
        <p:spPr/>
        <p:txBody>
          <a:bodyPr/>
          <a:lstStyle>
            <a:lvl1pPr>
              <a:defRPr smtClean="0"/>
            </a:lvl1pPr>
          </a:lstStyle>
          <a:p>
            <a:pPr>
              <a:defRPr/>
            </a:pPr>
            <a:endParaRPr lang="en-C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2016E87-6A0E-425C-BF7B-07B0870F68B1}"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7A580E2-14DD-41A2-9360-B30D07EA81D8}"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8FEBFA45-3E91-45A7-94E6-8B8B7361815E}"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67C3D0A8-F9CC-4426-AFDC-A0833F622A61}"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CA"/>
          </a:p>
        </p:txBody>
      </p:sp>
      <p:sp>
        <p:nvSpPr>
          <p:cNvPr id="7" name="Rectangle 5"/>
          <p:cNvSpPr>
            <a:spLocks noGrp="1" noChangeArrowheads="1"/>
          </p:cNvSpPr>
          <p:nvPr>
            <p:ph type="ftr" sz="quarter" idx="11"/>
          </p:nvPr>
        </p:nvSpPr>
        <p:spPr>
          <a:ln/>
        </p:spPr>
        <p:txBody>
          <a:bodyPr/>
          <a:lstStyle>
            <a:lvl1pPr>
              <a:defRPr/>
            </a:lvl1pPr>
          </a:lstStyle>
          <a:p>
            <a:pPr>
              <a:defRPr/>
            </a:pPr>
            <a:endParaRPr lang="en-CA"/>
          </a:p>
        </p:txBody>
      </p:sp>
      <p:sp>
        <p:nvSpPr>
          <p:cNvPr id="8" name="Rectangle 6"/>
          <p:cNvSpPr>
            <a:spLocks noGrp="1" noChangeArrowheads="1"/>
          </p:cNvSpPr>
          <p:nvPr>
            <p:ph type="sldNum" sz="quarter" idx="12"/>
          </p:nvPr>
        </p:nvSpPr>
        <p:spPr>
          <a:ln/>
        </p:spPr>
        <p:txBody>
          <a:bodyPr/>
          <a:lstStyle>
            <a:lvl1pPr>
              <a:defRPr/>
            </a:lvl1pPr>
          </a:lstStyle>
          <a:p>
            <a:pPr>
              <a:defRPr/>
            </a:pPr>
            <a:fld id="{65A65994-7734-4CA3-9E80-5F9DB1D80032}"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C0E10E73-8823-4C38-B4C7-7627206A4960}"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0B1043F6-7CBD-436B-8A3A-BB72AB4F0D89}"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6F8B789-5BAD-41E9-B293-D827CAEF35A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61295ACD-B8CA-46E6-8465-0D80F4235D55}"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2D22AA3F-B527-43E6-B3F3-DC6840DE8A2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53CD389B-4C58-4792-937E-9C968200CD4A}"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2A22D197-0721-4010-B505-A91E95C161A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65C899E0-8F5A-4D39-BCE1-17B30EDF0EE1}"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CA" smtClean="0"/>
              <a:t>Click to edit Master title style</a:t>
            </a:r>
          </a:p>
        </p:txBody>
      </p:sp>
      <p:sp>
        <p:nvSpPr>
          <p:cNvPr id="9830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p>
        </p:txBody>
      </p:sp>
      <p:sp>
        <p:nvSpPr>
          <p:cNvPr id="983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latin typeface="Arial" charset="0"/>
              </a:defRPr>
            </a:lvl1pPr>
          </a:lstStyle>
          <a:p>
            <a:pPr>
              <a:defRPr/>
            </a:pPr>
            <a:endParaRPr lang="en-CA"/>
          </a:p>
        </p:txBody>
      </p:sp>
      <p:sp>
        <p:nvSpPr>
          <p:cNvPr id="983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latin typeface="Arial" charset="0"/>
              </a:defRPr>
            </a:lvl1pPr>
          </a:lstStyle>
          <a:p>
            <a:pPr>
              <a:defRPr/>
            </a:pPr>
            <a:endParaRPr lang="en-CA"/>
          </a:p>
        </p:txBody>
      </p:sp>
      <p:sp>
        <p:nvSpPr>
          <p:cNvPr id="983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defRPr>
            </a:lvl1pPr>
          </a:lstStyle>
          <a:p>
            <a:pPr>
              <a:defRPr/>
            </a:pPr>
            <a:fld id="{EDC39840-A73D-49C4-B258-41534F49ACAE}" type="slidenum">
              <a:rPr lang="en-CA"/>
              <a:pPr>
                <a:defRPr/>
              </a:pPr>
              <a:t>‹#›</a:t>
            </a:fld>
            <a:endParaRPr lang="en-CA"/>
          </a:p>
        </p:txBody>
      </p:sp>
    </p:spTree>
  </p:cSld>
  <p:clrMap bg1="dk2" tx1="lt1" bg2="dk1" tx2="lt2" accent1="accent1" accent2="accent2" accent3="accent3" accent4="accent4" accent5="accent5" accent6="accent6" hlink="hlink" folHlink="folHlink"/>
  <p:sldLayoutIdLst>
    <p:sldLayoutId id="2147483678"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98306"/>
                                        </p:tgtEl>
                                        <p:attrNameLst>
                                          <p:attrName>style.visibility</p:attrName>
                                        </p:attrNameLst>
                                      </p:cBhvr>
                                      <p:to>
                                        <p:strVal val="visible"/>
                                      </p:to>
                                    </p:set>
                                    <p:animEffect transition="in" filter="fade">
                                      <p:cBhvr>
                                        <p:cTn id="7" dur="600">
                                          <p:stCondLst>
                                            <p:cond delay="0"/>
                                          </p:stCondLst>
                                        </p:cTn>
                                        <p:tgtEl>
                                          <p:spTgt spid="98306"/>
                                        </p:tgtEl>
                                      </p:cBhvr>
                                    </p:animEffect>
                                    <p:anim calcmode="lin" valueType="num">
                                      <p:cBhvr>
                                        <p:cTn id="8" dur="600" fill="hold">
                                          <p:stCondLst>
                                            <p:cond delay="0"/>
                                          </p:stCondLst>
                                        </p:cTn>
                                        <p:tgtEl>
                                          <p:spTgt spid="98306"/>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98306"/>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9830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8307">
                                            <p:txEl>
                                              <p:pRg st="0" end="0"/>
                                            </p:txEl>
                                          </p:spTgt>
                                        </p:tgtEl>
                                        <p:attrNameLst>
                                          <p:attrName>style.visibility</p:attrName>
                                        </p:attrNameLst>
                                      </p:cBhvr>
                                      <p:to>
                                        <p:strVal val="visible"/>
                                      </p:to>
                                    </p:set>
                                    <p:animEffect transition="in" filter="slide(fromBottom)">
                                      <p:cBhvr>
                                        <p:cTn id="15" dur="500">
                                          <p:stCondLst>
                                            <p:cond delay="0"/>
                                          </p:stCondLst>
                                        </p:cTn>
                                        <p:tgtEl>
                                          <p:spTgt spid="98307">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98307">
                                            <p:txEl>
                                              <p:pRg st="1" end="1"/>
                                            </p:txEl>
                                          </p:spTgt>
                                        </p:tgtEl>
                                        <p:attrNameLst>
                                          <p:attrName>style.visibility</p:attrName>
                                        </p:attrNameLst>
                                      </p:cBhvr>
                                      <p:to>
                                        <p:strVal val="visible"/>
                                      </p:to>
                                    </p:set>
                                    <p:animEffect transition="in" filter="slide(fromBottom)">
                                      <p:cBhvr>
                                        <p:cTn id="18" dur="500">
                                          <p:stCondLst>
                                            <p:cond delay="0"/>
                                          </p:stCondLst>
                                        </p:cTn>
                                        <p:tgtEl>
                                          <p:spTgt spid="98307">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8307">
                                            <p:txEl>
                                              <p:pRg st="2" end="2"/>
                                            </p:txEl>
                                          </p:spTgt>
                                        </p:tgtEl>
                                        <p:attrNameLst>
                                          <p:attrName>style.visibility</p:attrName>
                                        </p:attrNameLst>
                                      </p:cBhvr>
                                      <p:to>
                                        <p:strVal val="visible"/>
                                      </p:to>
                                    </p:set>
                                    <p:animEffect transition="in" filter="slide(fromBottom)">
                                      <p:cBhvr>
                                        <p:cTn id="21" dur="500">
                                          <p:stCondLst>
                                            <p:cond delay="0"/>
                                          </p:stCondLst>
                                        </p:cTn>
                                        <p:tgtEl>
                                          <p:spTgt spid="98307">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98307">
                                            <p:txEl>
                                              <p:pRg st="3" end="3"/>
                                            </p:txEl>
                                          </p:spTgt>
                                        </p:tgtEl>
                                        <p:attrNameLst>
                                          <p:attrName>style.visibility</p:attrName>
                                        </p:attrNameLst>
                                      </p:cBhvr>
                                      <p:to>
                                        <p:strVal val="visible"/>
                                      </p:to>
                                    </p:set>
                                    <p:animEffect transition="in" filter="slide(fromBottom)">
                                      <p:cBhvr>
                                        <p:cTn id="24" dur="500">
                                          <p:stCondLst>
                                            <p:cond delay="0"/>
                                          </p:stCondLst>
                                        </p:cTn>
                                        <p:tgtEl>
                                          <p:spTgt spid="98307">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98307">
                                            <p:txEl>
                                              <p:pRg st="4" end="4"/>
                                            </p:txEl>
                                          </p:spTgt>
                                        </p:tgtEl>
                                        <p:attrNameLst>
                                          <p:attrName>style.visibility</p:attrName>
                                        </p:attrNameLst>
                                      </p:cBhvr>
                                      <p:to>
                                        <p:strVal val="visible"/>
                                      </p:to>
                                    </p:set>
                                    <p:animEffect transition="in" filter="slide(fromBottom)">
                                      <p:cBhvr>
                                        <p:cTn id="27" dur="500">
                                          <p:stCondLst>
                                            <p:cond delay="0"/>
                                          </p:stCondLst>
                                        </p:cTn>
                                        <p:tgtEl>
                                          <p:spTgt spid="98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p:bldP spid="98307" grpId="0" build="p">
        <p:tmplLst>
          <p:tmpl lvl="1">
            <p:tnLst>
              <p:par>
                <p:cTn presetID="12" presetClass="entr" presetSubtype="4" fill="hold" nodeType="clickEffect">
                  <p:stCondLst>
                    <p:cond delay="0"/>
                  </p:stCondLst>
                  <p:childTnLst>
                    <p:set>
                      <p:cBhvr>
                        <p:cTn dur="1" fill="hold">
                          <p:stCondLst>
                            <p:cond delay="0"/>
                          </p:stCondLst>
                        </p:cTn>
                        <p:tgtEl>
                          <p:spTgt spid="98307"/>
                        </p:tgtEl>
                        <p:attrNameLst>
                          <p:attrName>style.visibility</p:attrName>
                        </p:attrNameLst>
                      </p:cBhvr>
                      <p:to>
                        <p:strVal val="visible"/>
                      </p:to>
                    </p:set>
                    <p:animEffect transition="in" filter="slide(fromBottom)">
                      <p:cBhvr>
                        <p:cTn dur="500">
                          <p:stCondLst>
                            <p:cond delay="0"/>
                          </p:stCondLst>
                        </p:cTn>
                        <p:tgtEl>
                          <p:spTgt spid="98307"/>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98307"/>
                        </p:tgtEl>
                        <p:attrNameLst>
                          <p:attrName>style.visibility</p:attrName>
                        </p:attrNameLst>
                      </p:cBhvr>
                      <p:to>
                        <p:strVal val="visible"/>
                      </p:to>
                    </p:set>
                    <p:animEffect transition="in" filter="slide(fromBottom)">
                      <p:cBhvr>
                        <p:cTn dur="500">
                          <p:stCondLst>
                            <p:cond delay="0"/>
                          </p:stCondLst>
                        </p:cTn>
                        <p:tgtEl>
                          <p:spTgt spid="98307"/>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98307"/>
                        </p:tgtEl>
                        <p:attrNameLst>
                          <p:attrName>style.visibility</p:attrName>
                        </p:attrNameLst>
                      </p:cBhvr>
                      <p:to>
                        <p:strVal val="visible"/>
                      </p:to>
                    </p:set>
                    <p:animEffect transition="in" filter="slide(fromBottom)">
                      <p:cBhvr>
                        <p:cTn dur="500">
                          <p:stCondLst>
                            <p:cond delay="0"/>
                          </p:stCondLst>
                        </p:cTn>
                        <p:tgtEl>
                          <p:spTgt spid="98307"/>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98307"/>
                        </p:tgtEl>
                        <p:attrNameLst>
                          <p:attrName>style.visibility</p:attrName>
                        </p:attrNameLst>
                      </p:cBhvr>
                      <p:to>
                        <p:strVal val="visible"/>
                      </p:to>
                    </p:set>
                    <p:animEffect transition="in" filter="slide(fromBottom)">
                      <p:cBhvr>
                        <p:cTn dur="500">
                          <p:stCondLst>
                            <p:cond delay="0"/>
                          </p:stCondLst>
                        </p:cTn>
                        <p:tgtEl>
                          <p:spTgt spid="98307"/>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98307"/>
                        </p:tgtEl>
                        <p:attrNameLst>
                          <p:attrName>style.visibility</p:attrName>
                        </p:attrNameLst>
                      </p:cBhvr>
                      <p:to>
                        <p:strVal val="visible"/>
                      </p:to>
                    </p:set>
                    <p:animEffect transition="in" filter="slide(fromBottom)">
                      <p:cBhvr>
                        <p:cTn dur="500">
                          <p:stCondLst>
                            <p:cond delay="0"/>
                          </p:stCondLst>
                        </p:cTn>
                        <p:tgtEl>
                          <p:spTgt spid="98307"/>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How deltas are formed </a:t>
            </a:r>
          </a:p>
        </p:txBody>
      </p:sp>
      <p:sp>
        <p:nvSpPr>
          <p:cNvPr id="75779" name="Rectangle 3"/>
          <p:cNvSpPr>
            <a:spLocks noGrp="1" noChangeArrowheads="1"/>
          </p:cNvSpPr>
          <p:nvPr>
            <p:ph type="body" idx="1"/>
          </p:nvPr>
        </p:nvSpPr>
        <p:spPr/>
        <p:txBody>
          <a:bodyPr/>
          <a:lstStyle/>
          <a:p>
            <a:pPr eaLnBrk="1" hangingPunct="1">
              <a:defRPr/>
            </a:pPr>
            <a:r>
              <a:rPr lang="en-US" smtClean="0"/>
              <a:t>Heaviest particles are unloaded first as a river loses momentum, closest to shore, forming a thick layer of sediment.</a:t>
            </a:r>
          </a:p>
          <a:p>
            <a:pPr eaLnBrk="1" hangingPunct="1">
              <a:defRPr/>
            </a:pPr>
            <a:r>
              <a:rPr lang="en-US" smtClean="0"/>
              <a:t>Smaller particles are dropped further out leaving a thin layer.</a:t>
            </a:r>
          </a:p>
          <a:p>
            <a:pPr eaLnBrk="1" hangingPunct="1">
              <a:defRPr/>
            </a:pPr>
            <a:r>
              <a:rPr lang="en-US" smtClean="0"/>
              <a:t>This process is repeated over and over again, until a delta is formed.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r>
              <a:rPr lang="en-US" smtClean="0"/>
              <a:t>Continental Glaciers</a:t>
            </a:r>
          </a:p>
        </p:txBody>
      </p:sp>
      <p:pic>
        <p:nvPicPr>
          <p:cNvPr id="63491" name="Picture 4" descr="2-13 Continental Glaciers"/>
          <p:cNvPicPr>
            <a:picLocks noGrp="1" noChangeAspect="1" noChangeArrowheads="1"/>
          </p:cNvPicPr>
          <p:nvPr>
            <p:ph idx="1"/>
          </p:nvPr>
        </p:nvPicPr>
        <p:blipFill>
          <a:blip r:embed="rId2" cstate="print"/>
          <a:srcRect/>
          <a:stretch>
            <a:fillRect/>
          </a:stretch>
        </p:blipFill>
        <p:spPr>
          <a:xfrm>
            <a:off x="838200" y="1200150"/>
            <a:ext cx="7772400" cy="5545138"/>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smtClean="0"/>
              <a:t>Types of deltas.</a:t>
            </a:r>
          </a:p>
        </p:txBody>
      </p:sp>
      <p:sp>
        <p:nvSpPr>
          <p:cNvPr id="76803" name="Rectangle 3"/>
          <p:cNvSpPr>
            <a:spLocks noGrp="1" noChangeArrowheads="1"/>
          </p:cNvSpPr>
          <p:nvPr>
            <p:ph type="body" sz="half" idx="1"/>
          </p:nvPr>
        </p:nvSpPr>
        <p:spPr>
          <a:xfrm>
            <a:off x="533400" y="1447800"/>
            <a:ext cx="8153400" cy="990600"/>
          </a:xfrm>
        </p:spPr>
        <p:txBody>
          <a:bodyPr/>
          <a:lstStyle/>
          <a:p>
            <a:pPr eaLnBrk="1" hangingPunct="1">
              <a:defRPr/>
            </a:pPr>
            <a:r>
              <a:rPr lang="en-US" sz="2800" b="1" smtClean="0"/>
              <a:t>Arcuate Deltas:  </a:t>
            </a:r>
            <a:r>
              <a:rPr lang="en-US" sz="2800" smtClean="0"/>
              <a:t>  Are a curved shape, like a bow, or a bird’s foot</a:t>
            </a:r>
            <a:endParaRPr lang="en-US" sz="2800" b="1" smtClean="0"/>
          </a:p>
        </p:txBody>
      </p:sp>
      <p:pic>
        <p:nvPicPr>
          <p:cNvPr id="55300" name="Picture 4" descr="Arcuate Delta"/>
          <p:cNvPicPr>
            <a:picLocks noGrp="1" noChangeAspect="1" noChangeArrowheads="1"/>
          </p:cNvPicPr>
          <p:nvPr>
            <p:ph sz="half" idx="2"/>
          </p:nvPr>
        </p:nvPicPr>
        <p:blipFill>
          <a:blip r:embed="rId2" cstate="print"/>
          <a:srcRect/>
          <a:stretch>
            <a:fillRect/>
          </a:stretch>
        </p:blipFill>
        <p:spPr>
          <a:xfrm>
            <a:off x="2438400" y="2420938"/>
            <a:ext cx="4830763" cy="4437062"/>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Types of deltas.</a:t>
            </a:r>
          </a:p>
        </p:txBody>
      </p:sp>
      <p:sp>
        <p:nvSpPr>
          <p:cNvPr id="78851" name="Rectangle 3"/>
          <p:cNvSpPr>
            <a:spLocks noGrp="1" noChangeArrowheads="1"/>
          </p:cNvSpPr>
          <p:nvPr>
            <p:ph type="body" sz="half" idx="1"/>
          </p:nvPr>
        </p:nvSpPr>
        <p:spPr>
          <a:xfrm>
            <a:off x="457200" y="1600200"/>
            <a:ext cx="8686800" cy="990600"/>
          </a:xfrm>
        </p:spPr>
        <p:txBody>
          <a:bodyPr/>
          <a:lstStyle/>
          <a:p>
            <a:pPr eaLnBrk="1" hangingPunct="1">
              <a:defRPr/>
            </a:pPr>
            <a:r>
              <a:rPr lang="en-US" sz="2800" b="1" smtClean="0"/>
              <a:t>Digitate Delatas:</a:t>
            </a:r>
            <a:r>
              <a:rPr lang="en-US" sz="2800" smtClean="0"/>
              <a:t> Are long and narrow, in the shape of a “finger”.</a:t>
            </a:r>
            <a:endParaRPr lang="en-US" sz="2800" b="1" smtClean="0"/>
          </a:p>
        </p:txBody>
      </p:sp>
      <p:pic>
        <p:nvPicPr>
          <p:cNvPr id="56324" name="Picture 4" descr="Digitate Delta"/>
          <p:cNvPicPr>
            <a:picLocks noGrp="1" noChangeAspect="1" noChangeArrowheads="1"/>
          </p:cNvPicPr>
          <p:nvPr>
            <p:ph sz="half" idx="2"/>
          </p:nvPr>
        </p:nvPicPr>
        <p:blipFill>
          <a:blip r:embed="rId2" cstate="print"/>
          <a:srcRect/>
          <a:stretch>
            <a:fillRect/>
          </a:stretch>
        </p:blipFill>
        <p:spPr>
          <a:xfrm>
            <a:off x="2590800" y="2547938"/>
            <a:ext cx="4279900" cy="4024312"/>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292100"/>
            <a:ext cx="8229600" cy="590550"/>
          </a:xfrm>
        </p:spPr>
        <p:txBody>
          <a:bodyPr/>
          <a:lstStyle/>
          <a:p>
            <a:pPr eaLnBrk="1" hangingPunct="1">
              <a:defRPr/>
            </a:pPr>
            <a:r>
              <a:rPr lang="en-US" sz="4000" smtClean="0"/>
              <a:t>Types of deltas.</a:t>
            </a:r>
          </a:p>
        </p:txBody>
      </p:sp>
      <p:sp>
        <p:nvSpPr>
          <p:cNvPr id="80899" name="Rectangle 3"/>
          <p:cNvSpPr>
            <a:spLocks noGrp="1" noChangeArrowheads="1"/>
          </p:cNvSpPr>
          <p:nvPr>
            <p:ph type="body" sz="half" idx="1"/>
          </p:nvPr>
        </p:nvSpPr>
        <p:spPr>
          <a:xfrm>
            <a:off x="0" y="914400"/>
            <a:ext cx="9144000" cy="1981200"/>
          </a:xfrm>
        </p:spPr>
        <p:txBody>
          <a:bodyPr/>
          <a:lstStyle/>
          <a:p>
            <a:pPr eaLnBrk="1" hangingPunct="1">
              <a:defRPr/>
            </a:pPr>
            <a:r>
              <a:rPr lang="en-US" sz="2400" b="1" smtClean="0"/>
              <a:t>Estuarine Deltas:</a:t>
            </a:r>
            <a:r>
              <a:rPr lang="en-US" sz="2400" smtClean="0"/>
              <a:t>  In estuaries, fresh river water mixes with sea water.  Sediment is deposited from both river outflow, and seawater inflow.  At low tides, the deposited materials can be seen in the form of </a:t>
            </a:r>
            <a:r>
              <a:rPr lang="en-US" sz="2400" b="1" smtClean="0"/>
              <a:t>Estuarine Deltas.</a:t>
            </a:r>
          </a:p>
        </p:txBody>
      </p:sp>
      <p:pic>
        <p:nvPicPr>
          <p:cNvPr id="57348" name="Picture 4" descr="Esturine Delta"/>
          <p:cNvPicPr>
            <a:picLocks noGrp="1" noChangeAspect="1" noChangeArrowheads="1"/>
          </p:cNvPicPr>
          <p:nvPr>
            <p:ph sz="half" idx="2"/>
          </p:nvPr>
        </p:nvPicPr>
        <p:blipFill>
          <a:blip r:embed="rId2" cstate="print"/>
          <a:srcRect/>
          <a:stretch>
            <a:fillRect/>
          </a:stretch>
        </p:blipFill>
        <p:spPr>
          <a:xfrm>
            <a:off x="1905000" y="2957513"/>
            <a:ext cx="6324600" cy="3556000"/>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z="4000" i="1" smtClean="0"/>
              <a:t>How moving ice acts as</a:t>
            </a:r>
            <a:br>
              <a:rPr lang="en-US" sz="4000" i="1" smtClean="0"/>
            </a:br>
            <a:r>
              <a:rPr lang="en-US" sz="4000" i="1" smtClean="0"/>
              <a:t>an agent of erosion and deposition</a:t>
            </a:r>
            <a:r>
              <a:rPr lang="en-US" sz="4000" smtClean="0"/>
              <a:t> </a:t>
            </a:r>
          </a:p>
        </p:txBody>
      </p:sp>
      <p:sp>
        <p:nvSpPr>
          <p:cNvPr id="82947" name="Rectangle 3"/>
          <p:cNvSpPr>
            <a:spLocks noGrp="1" noChangeArrowheads="1"/>
          </p:cNvSpPr>
          <p:nvPr>
            <p:ph type="body" idx="1"/>
          </p:nvPr>
        </p:nvSpPr>
        <p:spPr/>
        <p:txBody>
          <a:bodyPr/>
          <a:lstStyle/>
          <a:p>
            <a:pPr eaLnBrk="1" hangingPunct="1">
              <a:defRPr/>
            </a:pPr>
            <a:r>
              <a:rPr lang="en-US" smtClean="0"/>
              <a:t>Today, a tenth of the earth’s surface is covered in ice.</a:t>
            </a:r>
          </a:p>
          <a:p>
            <a:pPr eaLnBrk="1" hangingPunct="1">
              <a:defRPr/>
            </a:pPr>
            <a:r>
              <a:rPr lang="en-US" smtClean="0"/>
              <a:t>Glaciers are a major agent of erosion on the earth’s surface.  These glaciers are constantly receding and growing, and it is this growing and receding that gives glaciers their ability to erode and build up the earth.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Glaciers</a:t>
            </a:r>
          </a:p>
        </p:txBody>
      </p:sp>
      <p:sp>
        <p:nvSpPr>
          <p:cNvPr id="83971" name="Rectangle 3"/>
          <p:cNvSpPr>
            <a:spLocks noGrp="1" noChangeArrowheads="1"/>
          </p:cNvSpPr>
          <p:nvPr>
            <p:ph type="body" idx="1"/>
          </p:nvPr>
        </p:nvSpPr>
        <p:spPr/>
        <p:txBody>
          <a:bodyPr/>
          <a:lstStyle/>
          <a:p>
            <a:pPr eaLnBrk="1" hangingPunct="1">
              <a:defRPr/>
            </a:pPr>
            <a:r>
              <a:rPr lang="en-US" smtClean="0"/>
              <a:t>The glaciers that denude the earth’s surface today, are of two types:</a:t>
            </a:r>
          </a:p>
          <a:p>
            <a:pPr lvl="1" eaLnBrk="1" hangingPunct="1">
              <a:defRPr/>
            </a:pPr>
            <a:r>
              <a:rPr lang="en-US" b="1" smtClean="0"/>
              <a:t>Alpine Glaciers</a:t>
            </a:r>
            <a:r>
              <a:rPr lang="en-US" smtClean="0"/>
              <a:t>:  Form in high mountain valleys above the snow line.</a:t>
            </a:r>
          </a:p>
          <a:p>
            <a:pPr lvl="1" eaLnBrk="1" hangingPunct="1">
              <a:defRPr/>
            </a:pPr>
            <a:r>
              <a:rPr lang="en-US" b="1" smtClean="0"/>
              <a:t>Continental Glaciers</a:t>
            </a:r>
            <a:r>
              <a:rPr lang="en-US" smtClean="0"/>
              <a:t>:  Are large ice sheets covering major portions of entire continental land areas.</a:t>
            </a:r>
            <a:endParaRPr lang="en-US" b="1"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How Glaciers erode</a:t>
            </a:r>
          </a:p>
        </p:txBody>
      </p:sp>
      <p:sp>
        <p:nvSpPr>
          <p:cNvPr id="84995" name="Rectangle 3"/>
          <p:cNvSpPr>
            <a:spLocks noGrp="1" noChangeArrowheads="1"/>
          </p:cNvSpPr>
          <p:nvPr>
            <p:ph type="body" idx="1"/>
          </p:nvPr>
        </p:nvSpPr>
        <p:spPr/>
        <p:txBody>
          <a:bodyPr/>
          <a:lstStyle/>
          <a:p>
            <a:pPr eaLnBrk="1" hangingPunct="1">
              <a:defRPr/>
            </a:pPr>
            <a:r>
              <a:rPr lang="en-US" sz="2800" smtClean="0"/>
              <a:t>Glaciers erode in three ways as they move with their ice flowing outward and downward.</a:t>
            </a:r>
          </a:p>
          <a:p>
            <a:pPr lvl="1" eaLnBrk="1" hangingPunct="1">
              <a:defRPr/>
            </a:pPr>
            <a:r>
              <a:rPr lang="en-US" sz="2400" smtClean="0"/>
              <a:t>First, glacial ice pushes loose material along the sides and in front, in a sort of bulldozing action.</a:t>
            </a:r>
          </a:p>
          <a:p>
            <a:pPr lvl="1" eaLnBrk="1" hangingPunct="1">
              <a:defRPr/>
            </a:pPr>
            <a:r>
              <a:rPr lang="en-US" sz="2400" smtClean="0"/>
              <a:t>Second, as the ice continues to move and has embedded sediment in it, the ice and material scratch and gouge out new material from a new surface.</a:t>
            </a:r>
          </a:p>
          <a:p>
            <a:pPr lvl="1" eaLnBrk="1" hangingPunct="1">
              <a:defRPr/>
            </a:pPr>
            <a:r>
              <a:rPr lang="en-US" sz="2400" smtClean="0"/>
              <a:t>Third, glacial ice can freeze to underlying blocks of rock surfaces.  As the ice continues to move, it may actually pull out blocks of material.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292100"/>
            <a:ext cx="8229600" cy="682625"/>
          </a:xfrm>
        </p:spPr>
        <p:txBody>
          <a:bodyPr/>
          <a:lstStyle/>
          <a:p>
            <a:pPr eaLnBrk="1" hangingPunct="1">
              <a:defRPr/>
            </a:pPr>
            <a:r>
              <a:rPr lang="en-US" sz="4000" smtClean="0"/>
              <a:t>Alpine Glaciation</a:t>
            </a:r>
          </a:p>
        </p:txBody>
      </p:sp>
      <p:sp>
        <p:nvSpPr>
          <p:cNvPr id="86019" name="Rectangle 3"/>
          <p:cNvSpPr>
            <a:spLocks noGrp="1" noChangeArrowheads="1"/>
          </p:cNvSpPr>
          <p:nvPr>
            <p:ph type="body" sz="half" idx="1"/>
          </p:nvPr>
        </p:nvSpPr>
        <p:spPr>
          <a:xfrm>
            <a:off x="457200" y="914400"/>
            <a:ext cx="8686800" cy="1524000"/>
          </a:xfrm>
        </p:spPr>
        <p:txBody>
          <a:bodyPr/>
          <a:lstStyle/>
          <a:p>
            <a:pPr eaLnBrk="1" hangingPunct="1">
              <a:defRPr/>
            </a:pPr>
            <a:r>
              <a:rPr lang="en-US" sz="2800" smtClean="0"/>
              <a:t>Alpine glaciers are responsible for many of the features we can recognize on large mountain tops today.</a:t>
            </a:r>
          </a:p>
        </p:txBody>
      </p:sp>
      <p:pic>
        <p:nvPicPr>
          <p:cNvPr id="61444" name="Picture 4" descr="2-15 Alpine Glacier"/>
          <p:cNvPicPr>
            <a:picLocks noGrp="1" noChangeAspect="1" noChangeArrowheads="1"/>
          </p:cNvPicPr>
          <p:nvPr>
            <p:ph sz="half" idx="2"/>
          </p:nvPr>
        </p:nvPicPr>
        <p:blipFill>
          <a:blip r:embed="rId2" cstate="print"/>
          <a:srcRect/>
          <a:stretch>
            <a:fillRect/>
          </a:stretch>
        </p:blipFill>
        <p:spPr>
          <a:xfrm>
            <a:off x="1905000" y="1884363"/>
            <a:ext cx="6858000" cy="4973637"/>
          </a:xfr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0"/>
            <a:ext cx="8229600" cy="533400"/>
          </a:xfrm>
        </p:spPr>
        <p:txBody>
          <a:bodyPr/>
          <a:lstStyle/>
          <a:p>
            <a:pPr eaLnBrk="1" hangingPunct="1">
              <a:defRPr/>
            </a:pPr>
            <a:r>
              <a:rPr lang="en-US" sz="4000" smtClean="0"/>
              <a:t>Features of Alpine Glaciation</a:t>
            </a:r>
          </a:p>
        </p:txBody>
      </p:sp>
      <p:pic>
        <p:nvPicPr>
          <p:cNvPr id="62467" name="Picture 4" descr="Alpine Glaciers Features"/>
          <p:cNvPicPr>
            <a:picLocks noGrp="1" noChangeAspect="1" noChangeArrowheads="1"/>
          </p:cNvPicPr>
          <p:nvPr>
            <p:ph idx="1"/>
          </p:nvPr>
        </p:nvPicPr>
        <p:blipFill>
          <a:blip r:embed="rId2" cstate="print"/>
          <a:srcRect/>
          <a:stretch>
            <a:fillRect/>
          </a:stretch>
        </p:blipFill>
        <p:spPr>
          <a:xfrm>
            <a:off x="2076450" y="533400"/>
            <a:ext cx="4737100" cy="6324600"/>
          </a:xfrm>
          <a:noFill/>
        </p:spPr>
      </p:pic>
    </p:spTree>
  </p:cSld>
  <p:clrMapOvr>
    <a:masterClrMapping/>
  </p:clrMapOvr>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Ocean</Template>
  <TotalTime>412</TotalTime>
  <Words>366</Words>
  <Application>Microsoft Office PowerPoint</Application>
  <PresentationFormat>On-screen Show (4:3)</PresentationFormat>
  <Paragraphs>26</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Ocean</vt:lpstr>
      <vt:lpstr>How deltas are formed </vt:lpstr>
      <vt:lpstr>Types of deltas.</vt:lpstr>
      <vt:lpstr>Types of deltas.</vt:lpstr>
      <vt:lpstr>Types of deltas.</vt:lpstr>
      <vt:lpstr>How moving ice acts as an agent of erosion and deposition </vt:lpstr>
      <vt:lpstr>Glaciers</vt:lpstr>
      <vt:lpstr>How Glaciers erode</vt:lpstr>
      <vt:lpstr>Alpine Glaciation</vt:lpstr>
      <vt:lpstr>Features of Alpine Glaciation</vt:lpstr>
      <vt:lpstr>Continental Glaciers</vt:lpstr>
    </vt:vector>
  </TitlesOfParts>
  <Company>Leader School Division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Geography 3202</dc:title>
  <dc:creator> </dc:creator>
  <cp:lastModifiedBy>bobhancott</cp:lastModifiedBy>
  <cp:revision>11</cp:revision>
  <dcterms:created xsi:type="dcterms:W3CDTF">2004-09-07T14:24:21Z</dcterms:created>
  <dcterms:modified xsi:type="dcterms:W3CDTF">2011-03-18T15:32:37Z</dcterms:modified>
</cp:coreProperties>
</file>