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95" r:id="rId2"/>
    <p:sldId id="306" r:id="rId3"/>
    <p:sldId id="307" r:id="rId4"/>
    <p:sldId id="296" r:id="rId5"/>
    <p:sldId id="297" r:id="rId6"/>
    <p:sldId id="298" r:id="rId7"/>
    <p:sldId id="299" r:id="rId8"/>
    <p:sldId id="300" r:id="rId9"/>
    <p:sldId id="301" r:id="rId10"/>
    <p:sldId id="308"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5" autoAdjust="0"/>
    <p:restoredTop sz="94660"/>
  </p:normalViewPr>
  <p:slideViewPr>
    <p:cSldViewPr>
      <p:cViewPr varScale="1">
        <p:scale>
          <a:sx n="83" d="100"/>
          <a:sy n="83" d="100"/>
        </p:scale>
        <p:origin x="-39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99330"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CA"/>
              <a:t>Click to edit Master title style</a:t>
            </a:r>
          </a:p>
        </p:txBody>
      </p:sp>
      <p:sp>
        <p:nvSpPr>
          <p:cNvPr id="9933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CA"/>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CA"/>
          </a:p>
        </p:txBody>
      </p:sp>
      <p:sp>
        <p:nvSpPr>
          <p:cNvPr id="6" name="Rectangle 6"/>
          <p:cNvSpPr>
            <a:spLocks noGrp="1" noChangeArrowheads="1"/>
          </p:cNvSpPr>
          <p:nvPr>
            <p:ph type="sldNum" sz="quarter" idx="11"/>
          </p:nvPr>
        </p:nvSpPr>
        <p:spPr/>
        <p:txBody>
          <a:bodyPr/>
          <a:lstStyle>
            <a:lvl1pPr>
              <a:defRPr smtClean="0"/>
            </a:lvl1pPr>
          </a:lstStyle>
          <a:p>
            <a:pPr>
              <a:defRPr/>
            </a:pPr>
            <a:fld id="{B0182E44-7CF9-44CF-BF15-1440D62D4EE4}" type="slidenum">
              <a:rPr lang="en-CA"/>
              <a:pPr>
                <a:defRPr/>
              </a:pPr>
              <a:t>‹#›</a:t>
            </a:fld>
            <a:endParaRPr lang="en-CA"/>
          </a:p>
        </p:txBody>
      </p:sp>
      <p:sp>
        <p:nvSpPr>
          <p:cNvPr id="7" name="Rectangle 7"/>
          <p:cNvSpPr>
            <a:spLocks noGrp="1" noChangeArrowheads="1"/>
          </p:cNvSpPr>
          <p:nvPr>
            <p:ph type="dt" sz="quarter" idx="12"/>
          </p:nvPr>
        </p:nvSpPr>
        <p:spPr/>
        <p:txBody>
          <a:bodyPr/>
          <a:lstStyle>
            <a:lvl1pPr>
              <a:defRPr smtClean="0"/>
            </a:lvl1pPr>
          </a:lstStyle>
          <a:p>
            <a:pPr>
              <a:defRPr/>
            </a:pPr>
            <a:endParaRPr lang="en-C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386E21CA-994C-49AA-8B24-396FB9FAB85E}"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6FC2322B-7C60-4C25-95AA-533A6218B949}" type="slidenum">
              <a:rPr lang="en-CA"/>
              <a:pPr>
                <a:defRPr/>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03E6CB8E-9B17-4034-8523-C8EEDA24241F}" type="slidenum">
              <a:rPr lang="en-CA"/>
              <a:pPr>
                <a:defRPr/>
              </a:pPr>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CA"/>
          </a:p>
        </p:txBody>
      </p:sp>
      <p:sp>
        <p:nvSpPr>
          <p:cNvPr id="4" name="Rectangle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C190A415-AE96-4EF5-A91A-934FB730EAAA}" type="slidenum">
              <a:rPr lang="en-CA"/>
              <a:pPr>
                <a:defRPr/>
              </a:pPr>
              <a:t>‹#›</a:t>
            </a:fld>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CA"/>
          </a:p>
        </p:txBody>
      </p:sp>
      <p:sp>
        <p:nvSpPr>
          <p:cNvPr id="7" name="Rectangle 5"/>
          <p:cNvSpPr>
            <a:spLocks noGrp="1" noChangeArrowheads="1"/>
          </p:cNvSpPr>
          <p:nvPr>
            <p:ph type="ftr" sz="quarter" idx="11"/>
          </p:nvPr>
        </p:nvSpPr>
        <p:spPr>
          <a:ln/>
        </p:spPr>
        <p:txBody>
          <a:bodyPr/>
          <a:lstStyle>
            <a:lvl1pPr>
              <a:defRPr/>
            </a:lvl1pPr>
          </a:lstStyle>
          <a:p>
            <a:pPr>
              <a:defRPr/>
            </a:pPr>
            <a:endParaRPr lang="en-CA"/>
          </a:p>
        </p:txBody>
      </p:sp>
      <p:sp>
        <p:nvSpPr>
          <p:cNvPr id="8" name="Rectangle 6"/>
          <p:cNvSpPr>
            <a:spLocks noGrp="1" noChangeArrowheads="1"/>
          </p:cNvSpPr>
          <p:nvPr>
            <p:ph type="sldNum" sz="quarter" idx="12"/>
          </p:nvPr>
        </p:nvSpPr>
        <p:spPr>
          <a:ln/>
        </p:spPr>
        <p:txBody>
          <a:bodyPr/>
          <a:lstStyle>
            <a:lvl1pPr>
              <a:defRPr/>
            </a:lvl1pPr>
          </a:lstStyle>
          <a:p>
            <a:pPr>
              <a:defRPr/>
            </a:pPr>
            <a:fld id="{DF5429C7-A8FE-405A-B266-18207B07241F}"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B0852EB2-9235-4FB6-B766-9356A090920E}"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17AB0677-FAFE-47EB-ADEF-E5AE2A50C803}"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DE16EE85-AB66-4345-9498-F5644A8EF9FB}"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CA"/>
          </a:p>
        </p:txBody>
      </p:sp>
      <p:sp>
        <p:nvSpPr>
          <p:cNvPr id="8" name="Rectangle 5"/>
          <p:cNvSpPr>
            <a:spLocks noGrp="1" noChangeArrowheads="1"/>
          </p:cNvSpPr>
          <p:nvPr>
            <p:ph type="ftr" sz="quarter" idx="11"/>
          </p:nvPr>
        </p:nvSpPr>
        <p:spPr>
          <a:ln/>
        </p:spPr>
        <p:txBody>
          <a:bodyPr/>
          <a:lstStyle>
            <a:lvl1pPr>
              <a:defRPr/>
            </a:lvl1pPr>
          </a:lstStyle>
          <a:p>
            <a:pPr>
              <a:defRPr/>
            </a:pPr>
            <a:endParaRPr lang="en-CA"/>
          </a:p>
        </p:txBody>
      </p:sp>
      <p:sp>
        <p:nvSpPr>
          <p:cNvPr id="9" name="Rectangle 6"/>
          <p:cNvSpPr>
            <a:spLocks noGrp="1" noChangeArrowheads="1"/>
          </p:cNvSpPr>
          <p:nvPr>
            <p:ph type="sldNum" sz="quarter" idx="12"/>
          </p:nvPr>
        </p:nvSpPr>
        <p:spPr>
          <a:ln/>
        </p:spPr>
        <p:txBody>
          <a:bodyPr/>
          <a:lstStyle>
            <a:lvl1pPr>
              <a:defRPr/>
            </a:lvl1pPr>
          </a:lstStyle>
          <a:p>
            <a:pPr>
              <a:defRPr/>
            </a:pPr>
            <a:fld id="{2463D462-FCE0-4AD5-8672-FA08AEFCDADB}"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CA"/>
          </a:p>
        </p:txBody>
      </p:sp>
      <p:sp>
        <p:nvSpPr>
          <p:cNvPr id="4" name="Rectangle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D7057BA3-9BB0-4059-830A-723DF0953FE3}"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p>
        </p:txBody>
      </p:sp>
      <p:sp>
        <p:nvSpPr>
          <p:cNvPr id="3" name="Rectangle 5"/>
          <p:cNvSpPr>
            <a:spLocks noGrp="1" noChangeArrowheads="1"/>
          </p:cNvSpPr>
          <p:nvPr>
            <p:ph type="ftr" sz="quarter" idx="11"/>
          </p:nvPr>
        </p:nvSpPr>
        <p:spPr>
          <a:ln/>
        </p:spPr>
        <p:txBody>
          <a:bodyPr/>
          <a:lstStyle>
            <a:lvl1pPr>
              <a:defRPr/>
            </a:lvl1pPr>
          </a:lstStyle>
          <a:p>
            <a:pPr>
              <a:defRPr/>
            </a:pPr>
            <a:endParaRPr lang="en-CA"/>
          </a:p>
        </p:txBody>
      </p:sp>
      <p:sp>
        <p:nvSpPr>
          <p:cNvPr id="4" name="Rectangle 6"/>
          <p:cNvSpPr>
            <a:spLocks noGrp="1" noChangeArrowheads="1"/>
          </p:cNvSpPr>
          <p:nvPr>
            <p:ph type="sldNum" sz="quarter" idx="12"/>
          </p:nvPr>
        </p:nvSpPr>
        <p:spPr>
          <a:ln/>
        </p:spPr>
        <p:txBody>
          <a:bodyPr/>
          <a:lstStyle>
            <a:lvl1pPr>
              <a:defRPr/>
            </a:lvl1pPr>
          </a:lstStyle>
          <a:p>
            <a:pPr>
              <a:defRPr/>
            </a:pPr>
            <a:fld id="{111ED7C8-1DAE-424D-B9BF-E541BD376551}"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9421E7B7-2C21-4B17-A9AA-B2B06DA8421C}"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BAACB69A-5066-43BE-9A64-8AF9639E3CD6}"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98307"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983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CA"/>
          </a:p>
        </p:txBody>
      </p:sp>
      <p:sp>
        <p:nvSpPr>
          <p:cNvPr id="983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CA"/>
          </a:p>
        </p:txBody>
      </p:sp>
      <p:sp>
        <p:nvSpPr>
          <p:cNvPr id="983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4EF07B24-3B58-4BE3-BBB7-D0E5240F02CB}" type="slidenum">
              <a:rPr lang="en-CA"/>
              <a:pPr>
                <a:defRPr/>
              </a:pPr>
              <a:t>‹#›</a:t>
            </a:fld>
            <a:endParaRPr lang="en-CA"/>
          </a:p>
        </p:txBody>
      </p:sp>
    </p:spTree>
  </p:cSld>
  <p:clrMap bg1="dk2" tx1="lt1" bg2="dk1" tx2="lt2" accent1="accent1" accent2="accent2" accent3="accent3" accent4="accent4" accent5="accent5" accent6="accent6" hlink="hlink" folHlink="folHlink"/>
  <p:sldLayoutIdLst>
    <p:sldLayoutId id="2147483678"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98306"/>
                                        </p:tgtEl>
                                        <p:attrNameLst>
                                          <p:attrName>style.visibility</p:attrName>
                                        </p:attrNameLst>
                                      </p:cBhvr>
                                      <p:to>
                                        <p:strVal val="visible"/>
                                      </p:to>
                                    </p:set>
                                    <p:animEffect transition="in" filter="fade">
                                      <p:cBhvr>
                                        <p:cTn id="7" dur="600">
                                          <p:stCondLst>
                                            <p:cond delay="0"/>
                                          </p:stCondLst>
                                        </p:cTn>
                                        <p:tgtEl>
                                          <p:spTgt spid="98306"/>
                                        </p:tgtEl>
                                      </p:cBhvr>
                                    </p:animEffect>
                                    <p:anim calcmode="lin" valueType="num">
                                      <p:cBhvr>
                                        <p:cTn id="8" dur="600" fill="hold">
                                          <p:stCondLst>
                                            <p:cond delay="0"/>
                                          </p:stCondLst>
                                        </p:cTn>
                                        <p:tgtEl>
                                          <p:spTgt spid="9830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9830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9830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98307">
                                            <p:txEl>
                                              <p:pRg st="0" end="0"/>
                                            </p:txEl>
                                          </p:spTgt>
                                        </p:tgtEl>
                                        <p:attrNameLst>
                                          <p:attrName>style.visibility</p:attrName>
                                        </p:attrNameLst>
                                      </p:cBhvr>
                                      <p:to>
                                        <p:strVal val="visible"/>
                                      </p:to>
                                    </p:set>
                                    <p:animEffect transition="in" filter="slide(fromBottom)">
                                      <p:cBhvr>
                                        <p:cTn id="15" dur="500">
                                          <p:stCondLst>
                                            <p:cond delay="0"/>
                                          </p:stCondLst>
                                        </p:cTn>
                                        <p:tgtEl>
                                          <p:spTgt spid="98307">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98307">
                                            <p:txEl>
                                              <p:pRg st="1" end="1"/>
                                            </p:txEl>
                                          </p:spTgt>
                                        </p:tgtEl>
                                        <p:attrNameLst>
                                          <p:attrName>style.visibility</p:attrName>
                                        </p:attrNameLst>
                                      </p:cBhvr>
                                      <p:to>
                                        <p:strVal val="visible"/>
                                      </p:to>
                                    </p:set>
                                    <p:animEffect transition="in" filter="slide(fromBottom)">
                                      <p:cBhvr>
                                        <p:cTn id="18" dur="500">
                                          <p:stCondLst>
                                            <p:cond delay="0"/>
                                          </p:stCondLst>
                                        </p:cTn>
                                        <p:tgtEl>
                                          <p:spTgt spid="98307">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98307">
                                            <p:txEl>
                                              <p:pRg st="2" end="2"/>
                                            </p:txEl>
                                          </p:spTgt>
                                        </p:tgtEl>
                                        <p:attrNameLst>
                                          <p:attrName>style.visibility</p:attrName>
                                        </p:attrNameLst>
                                      </p:cBhvr>
                                      <p:to>
                                        <p:strVal val="visible"/>
                                      </p:to>
                                    </p:set>
                                    <p:animEffect transition="in" filter="slide(fromBottom)">
                                      <p:cBhvr>
                                        <p:cTn id="21" dur="500">
                                          <p:stCondLst>
                                            <p:cond delay="0"/>
                                          </p:stCondLst>
                                        </p:cTn>
                                        <p:tgtEl>
                                          <p:spTgt spid="98307">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98307">
                                            <p:txEl>
                                              <p:pRg st="3" end="3"/>
                                            </p:txEl>
                                          </p:spTgt>
                                        </p:tgtEl>
                                        <p:attrNameLst>
                                          <p:attrName>style.visibility</p:attrName>
                                        </p:attrNameLst>
                                      </p:cBhvr>
                                      <p:to>
                                        <p:strVal val="visible"/>
                                      </p:to>
                                    </p:set>
                                    <p:animEffect transition="in" filter="slide(fromBottom)">
                                      <p:cBhvr>
                                        <p:cTn id="24" dur="500">
                                          <p:stCondLst>
                                            <p:cond delay="0"/>
                                          </p:stCondLst>
                                        </p:cTn>
                                        <p:tgtEl>
                                          <p:spTgt spid="98307">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98307">
                                            <p:txEl>
                                              <p:pRg st="4" end="4"/>
                                            </p:txEl>
                                          </p:spTgt>
                                        </p:tgtEl>
                                        <p:attrNameLst>
                                          <p:attrName>style.visibility</p:attrName>
                                        </p:attrNameLst>
                                      </p:cBhvr>
                                      <p:to>
                                        <p:strVal val="visible"/>
                                      </p:to>
                                    </p:set>
                                    <p:animEffect transition="in" filter="slide(fromBottom)">
                                      <p:cBhvr>
                                        <p:cTn id="27" dur="500">
                                          <p:stCondLst>
                                            <p:cond delay="0"/>
                                          </p:stCondLst>
                                        </p:cTn>
                                        <p:tgtEl>
                                          <p:spTgt spid="983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build="p">
        <p:tmplLst>
          <p:tmpl lvl="1">
            <p:tnLst>
              <p:par>
                <p:cTn presetID="12" presetClass="entr" presetSubtype="4" fill="hold" nodeType="click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Lst>
      </p:bldP>
    </p:bldLst>
  </p:timing>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en-US" smtClean="0"/>
              <a:t>The life cycle of a river</a:t>
            </a:r>
          </a:p>
        </p:txBody>
      </p:sp>
      <p:sp>
        <p:nvSpPr>
          <p:cNvPr id="58371" name="Rectangle 3"/>
          <p:cNvSpPr>
            <a:spLocks noGrp="1" noChangeArrowheads="1"/>
          </p:cNvSpPr>
          <p:nvPr>
            <p:ph type="body" idx="1"/>
          </p:nvPr>
        </p:nvSpPr>
        <p:spPr/>
        <p:txBody>
          <a:bodyPr/>
          <a:lstStyle/>
          <a:p>
            <a:pPr eaLnBrk="1" hangingPunct="1">
              <a:lnSpc>
                <a:spcPct val="90000"/>
              </a:lnSpc>
              <a:defRPr/>
            </a:pPr>
            <a:r>
              <a:rPr lang="en-US" smtClean="0"/>
              <a:t>The life cycle of a river helps explain how it acts as an agent of erosion.</a:t>
            </a:r>
          </a:p>
          <a:p>
            <a:pPr lvl="1" eaLnBrk="1" hangingPunct="1">
              <a:lnSpc>
                <a:spcPct val="90000"/>
              </a:lnSpc>
              <a:defRPr/>
            </a:pPr>
            <a:r>
              <a:rPr lang="en-US" smtClean="0"/>
              <a:t>It should be obvious that the force of running water will create erosion in the first place.  Running water will physically move objects and “carve” or erode rock formations if the motion and volume of water is continual.  In the “youth” stage of river cycle, a river does just this:  It carves out a path to it’s final destination over rock formations, wearing away the land as it does so.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smtClean="0"/>
              <a:t>Rivers as agents of Deposition</a:t>
            </a:r>
          </a:p>
        </p:txBody>
      </p:sp>
      <p:sp>
        <p:nvSpPr>
          <p:cNvPr id="74755" name="Rectangle 3"/>
          <p:cNvSpPr>
            <a:spLocks noGrp="1" noChangeArrowheads="1"/>
          </p:cNvSpPr>
          <p:nvPr>
            <p:ph type="body" idx="1"/>
          </p:nvPr>
        </p:nvSpPr>
        <p:spPr/>
        <p:txBody>
          <a:bodyPr/>
          <a:lstStyle/>
          <a:p>
            <a:pPr eaLnBrk="1" hangingPunct="1">
              <a:lnSpc>
                <a:spcPct val="90000"/>
              </a:lnSpc>
              <a:defRPr/>
            </a:pPr>
            <a:r>
              <a:rPr lang="en-US" smtClean="0"/>
              <a:t>The material that a river erodes, is carried by the water to its end destination, be that a pond, lake, or the ocean.</a:t>
            </a:r>
          </a:p>
          <a:p>
            <a:pPr lvl="1" eaLnBrk="1" hangingPunct="1">
              <a:lnSpc>
                <a:spcPct val="90000"/>
              </a:lnSpc>
              <a:defRPr/>
            </a:pPr>
            <a:r>
              <a:rPr lang="en-US" smtClean="0"/>
              <a:t>This material is deposited in various locales by the running water as it loses its forward momentum, and the force of gravity causes the sediment to settle.</a:t>
            </a:r>
          </a:p>
          <a:p>
            <a:pPr lvl="1" eaLnBrk="1" hangingPunct="1">
              <a:lnSpc>
                <a:spcPct val="90000"/>
              </a:lnSpc>
              <a:defRPr/>
            </a:pPr>
            <a:r>
              <a:rPr lang="en-US" smtClean="0"/>
              <a:t>As a result we can say that rivers are also agents of deposition, creating various landforms.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r>
              <a:rPr lang="en-US" sz="4000" smtClean="0"/>
              <a:t>The two ways in which water acts as an agent of erosion</a:t>
            </a:r>
          </a:p>
        </p:txBody>
      </p:sp>
      <p:sp>
        <p:nvSpPr>
          <p:cNvPr id="70659" name="Rectangle 3"/>
          <p:cNvSpPr>
            <a:spLocks noGrp="1" noChangeArrowheads="1"/>
          </p:cNvSpPr>
          <p:nvPr>
            <p:ph type="body" idx="1"/>
          </p:nvPr>
        </p:nvSpPr>
        <p:spPr/>
        <p:txBody>
          <a:bodyPr/>
          <a:lstStyle/>
          <a:p>
            <a:pPr eaLnBrk="1" hangingPunct="1">
              <a:defRPr/>
            </a:pPr>
            <a:r>
              <a:rPr lang="en-US" sz="2800" smtClean="0"/>
              <a:t>Rivers concentrate their energy to erode both vertically and laterally.</a:t>
            </a:r>
          </a:p>
          <a:p>
            <a:pPr lvl="1" eaLnBrk="1" hangingPunct="1">
              <a:defRPr/>
            </a:pPr>
            <a:r>
              <a:rPr lang="en-US" sz="2400" smtClean="0"/>
              <a:t>Vertical Erosion:  A river erodes the bottom of its channel, and it is the chief from of erosion for a youthful river, usually formed at higher elevations.</a:t>
            </a:r>
          </a:p>
          <a:p>
            <a:pPr lvl="1" eaLnBrk="1" hangingPunct="1">
              <a:defRPr/>
            </a:pPr>
            <a:r>
              <a:rPr lang="en-US" sz="2400" smtClean="0"/>
              <a:t>Lateral Erosion: Gives older rivers their meandering shape, as a river flows faster along one bank, it erodes that bank.  Conversely, as the water loses momentum on the opposite curve, it deposits sediment and loose materials on that bank, eventually filling it 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7" name="Rectangle 7"/>
          <p:cNvSpPr>
            <a:spLocks noGrp="1" noChangeArrowheads="1"/>
          </p:cNvSpPr>
          <p:nvPr>
            <p:ph type="title"/>
          </p:nvPr>
        </p:nvSpPr>
        <p:spPr/>
        <p:txBody>
          <a:bodyPr/>
          <a:lstStyle/>
          <a:p>
            <a:pPr eaLnBrk="1" hangingPunct="1">
              <a:defRPr/>
            </a:pPr>
            <a:r>
              <a:rPr lang="en-US" sz="3200" smtClean="0"/>
              <a:t>Which Bank Reflects the erosion process at X Y  ?</a:t>
            </a:r>
          </a:p>
        </p:txBody>
      </p:sp>
      <p:graphicFrame>
        <p:nvGraphicFramePr>
          <p:cNvPr id="3074" name="Object 4"/>
          <p:cNvGraphicFramePr>
            <a:graphicFrameLocks noChangeAspect="1"/>
          </p:cNvGraphicFramePr>
          <p:nvPr>
            <p:ph sz="half" idx="1"/>
          </p:nvPr>
        </p:nvGraphicFramePr>
        <p:xfrm>
          <a:off x="1828800" y="1295400"/>
          <a:ext cx="5410200" cy="2667000"/>
        </p:xfrm>
        <a:graphic>
          <a:graphicData uri="http://schemas.openxmlformats.org/presentationml/2006/ole">
            <p:oleObj spid="_x0000_s3074" name="Document" r:id="rId3" imgW="5705640" imgH="1838160" progId="WP8Doc">
              <p:embed/>
            </p:oleObj>
          </a:graphicData>
        </a:graphic>
      </p:graphicFrame>
      <p:graphicFrame>
        <p:nvGraphicFramePr>
          <p:cNvPr id="3075" name="Object 6"/>
          <p:cNvGraphicFramePr>
            <a:graphicFrameLocks noChangeAspect="1"/>
          </p:cNvGraphicFramePr>
          <p:nvPr>
            <p:ph sz="half" idx="2"/>
          </p:nvPr>
        </p:nvGraphicFramePr>
        <p:xfrm>
          <a:off x="1371600" y="4013200"/>
          <a:ext cx="6172200" cy="2616200"/>
        </p:xfrm>
        <a:graphic>
          <a:graphicData uri="http://schemas.openxmlformats.org/presentationml/2006/ole">
            <p:oleObj spid="_x0000_s3075" name="Document" r:id="rId4" imgW="5705640" imgH="3962520" progId="WP8Doc">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n-US" smtClean="0"/>
              <a:t>Youth</a:t>
            </a:r>
          </a:p>
        </p:txBody>
      </p:sp>
      <p:sp>
        <p:nvSpPr>
          <p:cNvPr id="59395" name="Rectangle 3"/>
          <p:cNvSpPr>
            <a:spLocks noGrp="1" noChangeArrowheads="1"/>
          </p:cNvSpPr>
          <p:nvPr>
            <p:ph type="body" idx="1"/>
          </p:nvPr>
        </p:nvSpPr>
        <p:spPr/>
        <p:txBody>
          <a:bodyPr/>
          <a:lstStyle/>
          <a:p>
            <a:pPr eaLnBrk="1" hangingPunct="1">
              <a:defRPr/>
            </a:pPr>
            <a:r>
              <a:rPr lang="en-US" smtClean="0"/>
              <a:t>In it’s youthful stage, a river is characterized by:</a:t>
            </a:r>
          </a:p>
          <a:p>
            <a:pPr lvl="1" eaLnBrk="1" hangingPunct="1">
              <a:defRPr/>
            </a:pPr>
            <a:r>
              <a:rPr lang="en-US" smtClean="0"/>
              <a:t>A rapid flow</a:t>
            </a:r>
          </a:p>
          <a:p>
            <a:pPr lvl="1" eaLnBrk="1" hangingPunct="1">
              <a:defRPr/>
            </a:pPr>
            <a:r>
              <a:rPr lang="en-US" smtClean="0"/>
              <a:t>Steep valleys, waterfalls</a:t>
            </a:r>
          </a:p>
          <a:p>
            <a:pPr lvl="1" eaLnBrk="1" hangingPunct="1">
              <a:defRPr/>
            </a:pPr>
            <a:r>
              <a:rPr lang="en-US" smtClean="0"/>
              <a:t>Narrow, straight passages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9144000" cy="609600"/>
          </a:xfrm>
        </p:spPr>
        <p:txBody>
          <a:bodyPr/>
          <a:lstStyle/>
          <a:p>
            <a:pPr eaLnBrk="1" hangingPunct="1">
              <a:defRPr/>
            </a:pPr>
            <a:r>
              <a:rPr lang="en-US" sz="4000" smtClean="0"/>
              <a:t>The life cycle of a river</a:t>
            </a:r>
          </a:p>
        </p:txBody>
      </p:sp>
      <p:sp>
        <p:nvSpPr>
          <p:cNvPr id="60419" name="Rectangle 3"/>
          <p:cNvSpPr>
            <a:spLocks noGrp="1" noChangeArrowheads="1"/>
          </p:cNvSpPr>
          <p:nvPr>
            <p:ph type="body" idx="1"/>
          </p:nvPr>
        </p:nvSpPr>
        <p:spPr>
          <a:xfrm>
            <a:off x="457200" y="762000"/>
            <a:ext cx="8229600" cy="5364163"/>
          </a:xfrm>
        </p:spPr>
        <p:txBody>
          <a:bodyPr/>
          <a:lstStyle/>
          <a:p>
            <a:pPr eaLnBrk="1" hangingPunct="1">
              <a:defRPr/>
            </a:pPr>
            <a:r>
              <a:rPr lang="en-US" smtClean="0"/>
              <a:t>Gradually, the force of the youthful river will erode away most of the high ground around the river.  </a:t>
            </a:r>
          </a:p>
          <a:p>
            <a:pPr eaLnBrk="1" hangingPunct="1">
              <a:defRPr/>
            </a:pPr>
            <a:r>
              <a:rPr lang="en-US" smtClean="0"/>
              <a:t>Subject to gravity, the water in the river will have to slow down, as a result of a gentler slope and a flat land surface.</a:t>
            </a:r>
          </a:p>
          <a:p>
            <a:pPr eaLnBrk="1" hangingPunct="1">
              <a:defRPr/>
            </a:pPr>
            <a:r>
              <a:rPr lang="en-US" smtClean="0"/>
              <a:t>At this point, a river comes to be known as </a:t>
            </a:r>
            <a:r>
              <a:rPr lang="en-US" b="1" smtClean="0"/>
              <a:t>mature</a:t>
            </a: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smtClean="0"/>
              <a:t>Characteristics of a mature river</a:t>
            </a:r>
          </a:p>
        </p:txBody>
      </p:sp>
      <p:sp>
        <p:nvSpPr>
          <p:cNvPr id="61443" name="Rectangle 3"/>
          <p:cNvSpPr>
            <a:spLocks noGrp="1" noChangeArrowheads="1"/>
          </p:cNvSpPr>
          <p:nvPr>
            <p:ph type="body" idx="1"/>
          </p:nvPr>
        </p:nvSpPr>
        <p:spPr>
          <a:xfrm>
            <a:off x="457200" y="1905000"/>
            <a:ext cx="8229600" cy="1662113"/>
          </a:xfrm>
        </p:spPr>
        <p:txBody>
          <a:bodyPr/>
          <a:lstStyle/>
          <a:p>
            <a:pPr eaLnBrk="1" hangingPunct="1">
              <a:defRPr/>
            </a:pPr>
            <a:r>
              <a:rPr lang="en-US" smtClean="0"/>
              <a:t>Many well-developed </a:t>
            </a:r>
            <a:r>
              <a:rPr lang="en-US" b="1" smtClean="0"/>
              <a:t>Tributaries</a:t>
            </a:r>
          </a:p>
          <a:p>
            <a:pPr eaLnBrk="1" hangingPunct="1">
              <a:defRPr/>
            </a:pPr>
            <a:r>
              <a:rPr lang="en-US" smtClean="0"/>
              <a:t>Broad flat valley with a well developed</a:t>
            </a:r>
            <a:r>
              <a:rPr lang="en-US" b="1" smtClean="0"/>
              <a:t> flood plain</a:t>
            </a:r>
            <a:endParaRPr lang="en-US" smtClean="0"/>
          </a:p>
          <a:p>
            <a:pPr eaLnBrk="1" hangingPunct="1">
              <a:defRPr/>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smtClean="0"/>
              <a:t>The life cycle of a river</a:t>
            </a:r>
          </a:p>
        </p:txBody>
      </p:sp>
      <p:sp>
        <p:nvSpPr>
          <p:cNvPr id="62467" name="Rectangle 3"/>
          <p:cNvSpPr>
            <a:spLocks noGrp="1" noChangeArrowheads="1"/>
          </p:cNvSpPr>
          <p:nvPr>
            <p:ph type="body" idx="1"/>
          </p:nvPr>
        </p:nvSpPr>
        <p:spPr/>
        <p:txBody>
          <a:bodyPr/>
          <a:lstStyle/>
          <a:p>
            <a:pPr eaLnBrk="1" hangingPunct="1">
              <a:defRPr/>
            </a:pPr>
            <a:r>
              <a:rPr lang="en-US" sz="2800" smtClean="0"/>
              <a:t>A mature river represents roughly an equilibrium between erosion and deposition:</a:t>
            </a:r>
          </a:p>
          <a:p>
            <a:pPr lvl="1" eaLnBrk="1" hangingPunct="1">
              <a:defRPr/>
            </a:pPr>
            <a:r>
              <a:rPr lang="en-US" sz="2400" smtClean="0"/>
              <a:t>  Its ability to erode material further and it’s ability to deposit material at the basin of the river are roughly equal</a:t>
            </a:r>
          </a:p>
          <a:p>
            <a:pPr eaLnBrk="1" hangingPunct="1">
              <a:defRPr/>
            </a:pPr>
            <a:r>
              <a:rPr lang="en-US" sz="2800" smtClean="0"/>
              <a:t>As the river ages further, the land around the river becomes extremely flat.  </a:t>
            </a:r>
          </a:p>
          <a:p>
            <a:pPr lvl="1" eaLnBrk="1" hangingPunct="1">
              <a:defRPr/>
            </a:pPr>
            <a:r>
              <a:rPr lang="en-US" sz="2400" smtClean="0"/>
              <a:t>When this occurs, the river slows, loses momentum, and begins to deposit material more than it erodes.  </a:t>
            </a:r>
          </a:p>
          <a:p>
            <a:pPr lvl="1" eaLnBrk="1" hangingPunct="1">
              <a:defRPr/>
            </a:pPr>
            <a:r>
              <a:rPr lang="en-US" sz="2400" smtClean="0"/>
              <a:t>At this point a river is said to be old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mtClean="0"/>
              <a:t>Characteristics of an old river</a:t>
            </a:r>
          </a:p>
        </p:txBody>
      </p:sp>
      <p:sp>
        <p:nvSpPr>
          <p:cNvPr id="63491" name="Rectangle 3"/>
          <p:cNvSpPr>
            <a:spLocks noGrp="1" noChangeArrowheads="1"/>
          </p:cNvSpPr>
          <p:nvPr>
            <p:ph type="body" idx="1"/>
          </p:nvPr>
        </p:nvSpPr>
        <p:spPr>
          <a:xfrm>
            <a:off x="457200" y="1905000"/>
            <a:ext cx="8229600" cy="1801813"/>
          </a:xfrm>
        </p:spPr>
        <p:txBody>
          <a:bodyPr/>
          <a:lstStyle/>
          <a:p>
            <a:pPr eaLnBrk="1" hangingPunct="1">
              <a:defRPr/>
            </a:pPr>
            <a:r>
              <a:rPr lang="en-US" smtClean="0"/>
              <a:t>Very elaborate and meandering courses</a:t>
            </a:r>
          </a:p>
          <a:p>
            <a:pPr eaLnBrk="1" hangingPunct="1">
              <a:defRPr/>
            </a:pPr>
            <a:r>
              <a:rPr lang="en-US" smtClean="0"/>
              <a:t>Swampy areas</a:t>
            </a:r>
          </a:p>
          <a:p>
            <a:pPr eaLnBrk="1" hangingPunct="1">
              <a:defRPr/>
            </a:pPr>
            <a:r>
              <a:rPr lang="en-US" b="1" smtClean="0"/>
              <a:t>Oxbow Lakes</a:t>
            </a:r>
            <a:endParaRPr lang="en-US" smtClean="0"/>
          </a:p>
          <a:p>
            <a:pPr eaLnBrk="1" hangingPunct="1">
              <a:buFontTx/>
              <a:buNone/>
              <a:defRPr/>
            </a:pPr>
            <a:endParaRPr lang="en-US" b="1"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0"/>
            <a:ext cx="8229600" cy="838200"/>
          </a:xfrm>
        </p:spPr>
        <p:txBody>
          <a:bodyPr/>
          <a:lstStyle/>
          <a:p>
            <a:pPr eaLnBrk="1" hangingPunct="1">
              <a:defRPr/>
            </a:pPr>
            <a:r>
              <a:rPr lang="en-US" sz="4000" smtClean="0"/>
              <a:t>Diagram of the life cycle of rivers</a:t>
            </a:r>
          </a:p>
        </p:txBody>
      </p:sp>
      <p:pic>
        <p:nvPicPr>
          <p:cNvPr id="52227" name="Picture 4" descr="Life cycle of a river"/>
          <p:cNvPicPr>
            <a:picLocks noChangeAspect="1" noChangeArrowheads="1"/>
          </p:cNvPicPr>
          <p:nvPr>
            <p:ph idx="1"/>
          </p:nvPr>
        </p:nvPicPr>
        <p:blipFill>
          <a:blip r:embed="rId2" cstate="print"/>
          <a:srcRect/>
          <a:stretch>
            <a:fillRect/>
          </a:stretch>
        </p:blipFill>
        <p:spPr>
          <a:xfrm>
            <a:off x="533400" y="846138"/>
            <a:ext cx="8153400" cy="6011862"/>
          </a:xfrm>
          <a:noFill/>
        </p:spPr>
      </p:pic>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412</TotalTime>
  <Words>511</Words>
  <Application>Microsoft Office PowerPoint</Application>
  <PresentationFormat>On-screen Show (4:3)</PresentationFormat>
  <Paragraphs>35</Paragraphs>
  <Slides>10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Tahoma</vt:lpstr>
      <vt:lpstr>Arial</vt:lpstr>
      <vt:lpstr>Wingdings</vt:lpstr>
      <vt:lpstr>Calibri</vt:lpstr>
      <vt:lpstr>Ocean</vt:lpstr>
      <vt:lpstr>Corel WordPerfect 8 Document</vt:lpstr>
      <vt:lpstr>The life cycle of a river</vt:lpstr>
      <vt:lpstr>The two ways in which water acts as an agent of erosion</vt:lpstr>
      <vt:lpstr>Which Bank Reflects the erosion process at X Y  ?</vt:lpstr>
      <vt:lpstr>Youth</vt:lpstr>
      <vt:lpstr>The life cycle of a river</vt:lpstr>
      <vt:lpstr>Characteristics of a mature river</vt:lpstr>
      <vt:lpstr>The life cycle of a river</vt:lpstr>
      <vt:lpstr>Characteristics of an old river</vt:lpstr>
      <vt:lpstr>Diagram of the life cycle of rivers</vt:lpstr>
      <vt:lpstr>Rivers as agents of Deposition</vt:lpstr>
    </vt:vector>
  </TitlesOfParts>
  <Company>Leader School Division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Geography 3202</dc:title>
  <dc:creator> </dc:creator>
  <cp:lastModifiedBy>bobhancott</cp:lastModifiedBy>
  <cp:revision>10</cp:revision>
  <dcterms:created xsi:type="dcterms:W3CDTF">2004-09-07T14:24:21Z</dcterms:created>
  <dcterms:modified xsi:type="dcterms:W3CDTF">2011-03-18T15:26:22Z</dcterms:modified>
</cp:coreProperties>
</file>