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7" r:id="rId2"/>
    <p:sldId id="303" r:id="rId3"/>
    <p:sldId id="284" r:id="rId4"/>
    <p:sldId id="286" r:id="rId5"/>
    <p:sldId id="288" r:id="rId6"/>
    <p:sldId id="289" r:id="rId7"/>
    <p:sldId id="291" r:id="rId8"/>
    <p:sldId id="292" r:id="rId9"/>
    <p:sldId id="293" r:id="rId10"/>
    <p:sldId id="29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5" autoAdjust="0"/>
    <p:restoredTop sz="94660"/>
  </p:normalViewPr>
  <p:slideViewPr>
    <p:cSldViewPr>
      <p:cViewPr varScale="1">
        <p:scale>
          <a:sx n="83" d="100"/>
          <a:sy n="83" d="100"/>
        </p:scale>
        <p:origin x="-3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99330"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CA"/>
              <a:t>Click to edit Master title style</a:t>
            </a:r>
          </a:p>
        </p:txBody>
      </p:sp>
      <p:sp>
        <p:nvSpPr>
          <p:cNvPr id="99331"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CA"/>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CA"/>
          </a:p>
        </p:txBody>
      </p:sp>
      <p:sp>
        <p:nvSpPr>
          <p:cNvPr id="6" name="Rectangle 6"/>
          <p:cNvSpPr>
            <a:spLocks noGrp="1" noChangeArrowheads="1"/>
          </p:cNvSpPr>
          <p:nvPr>
            <p:ph type="sldNum" sz="quarter" idx="11"/>
          </p:nvPr>
        </p:nvSpPr>
        <p:spPr/>
        <p:txBody>
          <a:bodyPr/>
          <a:lstStyle>
            <a:lvl1pPr>
              <a:defRPr smtClean="0"/>
            </a:lvl1pPr>
          </a:lstStyle>
          <a:p>
            <a:pPr>
              <a:defRPr/>
            </a:pPr>
            <a:fld id="{E72EF259-3475-4745-834A-D5D4FB1DDB72}" type="slidenum">
              <a:rPr lang="en-CA"/>
              <a:pPr>
                <a:defRPr/>
              </a:pPr>
              <a:t>‹#›</a:t>
            </a:fld>
            <a:endParaRPr lang="en-CA"/>
          </a:p>
        </p:txBody>
      </p:sp>
      <p:sp>
        <p:nvSpPr>
          <p:cNvPr id="7" name="Rectangle 7"/>
          <p:cNvSpPr>
            <a:spLocks noGrp="1" noChangeArrowheads="1"/>
          </p:cNvSpPr>
          <p:nvPr>
            <p:ph type="dt" sz="quarter" idx="12"/>
          </p:nvPr>
        </p:nvSpPr>
        <p:spPr/>
        <p:txBody>
          <a:bodyPr/>
          <a:lstStyle>
            <a:lvl1pPr>
              <a:defRPr smtClean="0"/>
            </a:lvl1pPr>
          </a:lstStyle>
          <a:p>
            <a:pPr>
              <a:defRPr/>
            </a:pPr>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7A5BBA90-CECE-420C-8FCF-FA50FA166217}"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6B37C819-F36D-42FC-AF06-C7DC106D0E8C}"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9BDB9C71-EB4D-4DC9-BDC5-A3F4EE0606B1}"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972D6F52-151E-44DC-8D87-927227604BD6}" type="slidenum">
              <a:rPr lang="en-CA"/>
              <a:pPr>
                <a:defRPr/>
              </a:pPr>
              <a:t>‹#›</a:t>
            </a:fld>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050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386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CA"/>
          </a:p>
        </p:txBody>
      </p:sp>
      <p:sp>
        <p:nvSpPr>
          <p:cNvPr id="7" name="Rectangle 5"/>
          <p:cNvSpPr>
            <a:spLocks noGrp="1" noChangeArrowheads="1"/>
          </p:cNvSpPr>
          <p:nvPr>
            <p:ph type="ftr" sz="quarter" idx="11"/>
          </p:nvPr>
        </p:nvSpPr>
        <p:spPr>
          <a:ln/>
        </p:spPr>
        <p:txBody>
          <a:bodyPr/>
          <a:lstStyle>
            <a:lvl1pPr>
              <a:defRPr/>
            </a:lvl1pPr>
          </a:lstStyle>
          <a:p>
            <a:pPr>
              <a:defRPr/>
            </a:pPr>
            <a:endParaRPr lang="en-CA"/>
          </a:p>
        </p:txBody>
      </p:sp>
      <p:sp>
        <p:nvSpPr>
          <p:cNvPr id="8" name="Rectangle 6"/>
          <p:cNvSpPr>
            <a:spLocks noGrp="1" noChangeArrowheads="1"/>
          </p:cNvSpPr>
          <p:nvPr>
            <p:ph type="sldNum" sz="quarter" idx="12"/>
          </p:nvPr>
        </p:nvSpPr>
        <p:spPr>
          <a:ln/>
        </p:spPr>
        <p:txBody>
          <a:bodyPr/>
          <a:lstStyle>
            <a:lvl1pPr>
              <a:defRPr/>
            </a:lvl1pPr>
          </a:lstStyle>
          <a:p>
            <a:pPr>
              <a:defRPr/>
            </a:pPr>
            <a:fld id="{1751C7F7-DBF0-4434-A547-D0EFFABED82E}"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ED9B0A08-533F-4C21-BE92-92507547DDCF}"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5FE9D2B5-B849-44BA-81B0-DE4666D635B3}"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5FF95C5C-5F45-49E7-B0E8-BA0CB8A00F51}"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11B4E582-E741-4C4A-AC4F-10C360533D6D}"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35ADE1DD-7A32-4148-B8EF-2063BDC3EC2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F3E1B7B7-BD53-45C7-98F0-133E2011D175}"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259D0B3A-588B-4E9A-8DEE-94262AF725EB}"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00E43801-23CF-424F-941F-28B8440EE9D0}"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98307"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983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CA"/>
          </a:p>
        </p:txBody>
      </p:sp>
      <p:sp>
        <p:nvSpPr>
          <p:cNvPr id="983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CA"/>
          </a:p>
        </p:txBody>
      </p:sp>
      <p:sp>
        <p:nvSpPr>
          <p:cNvPr id="983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2F1360D8-8FC6-41CA-9D24-EE485CC0859E}"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8306"/>
                                        </p:tgtEl>
                                        <p:attrNameLst>
                                          <p:attrName>style.visibility</p:attrName>
                                        </p:attrNameLst>
                                      </p:cBhvr>
                                      <p:to>
                                        <p:strVal val="visible"/>
                                      </p:to>
                                    </p:set>
                                    <p:animEffect transition="in" filter="fade">
                                      <p:cBhvr>
                                        <p:cTn id="7" dur="600">
                                          <p:stCondLst>
                                            <p:cond delay="0"/>
                                          </p:stCondLst>
                                        </p:cTn>
                                        <p:tgtEl>
                                          <p:spTgt spid="98306"/>
                                        </p:tgtEl>
                                      </p:cBhvr>
                                    </p:animEffect>
                                    <p:anim calcmode="lin" valueType="num">
                                      <p:cBhvr>
                                        <p:cTn id="8" dur="600" fill="hold">
                                          <p:stCondLst>
                                            <p:cond delay="0"/>
                                          </p:stCondLst>
                                        </p:cTn>
                                        <p:tgtEl>
                                          <p:spTgt spid="9830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830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830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8307">
                                            <p:txEl>
                                              <p:pRg st="0" end="0"/>
                                            </p:txEl>
                                          </p:spTgt>
                                        </p:tgtEl>
                                        <p:attrNameLst>
                                          <p:attrName>style.visibility</p:attrName>
                                        </p:attrNameLst>
                                      </p:cBhvr>
                                      <p:to>
                                        <p:strVal val="visible"/>
                                      </p:to>
                                    </p:set>
                                    <p:animEffect transition="in" filter="slide(fromBottom)">
                                      <p:cBhvr>
                                        <p:cTn id="15" dur="500">
                                          <p:stCondLst>
                                            <p:cond delay="0"/>
                                          </p:stCondLst>
                                        </p:cTn>
                                        <p:tgtEl>
                                          <p:spTgt spid="98307">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98307">
                                            <p:txEl>
                                              <p:pRg st="1" end="1"/>
                                            </p:txEl>
                                          </p:spTgt>
                                        </p:tgtEl>
                                        <p:attrNameLst>
                                          <p:attrName>style.visibility</p:attrName>
                                        </p:attrNameLst>
                                      </p:cBhvr>
                                      <p:to>
                                        <p:strVal val="visible"/>
                                      </p:to>
                                    </p:set>
                                    <p:animEffect transition="in" filter="slide(fromBottom)">
                                      <p:cBhvr>
                                        <p:cTn id="18" dur="500">
                                          <p:stCondLst>
                                            <p:cond delay="0"/>
                                          </p:stCondLst>
                                        </p:cTn>
                                        <p:tgtEl>
                                          <p:spTgt spid="98307">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8307">
                                            <p:txEl>
                                              <p:pRg st="2" end="2"/>
                                            </p:txEl>
                                          </p:spTgt>
                                        </p:tgtEl>
                                        <p:attrNameLst>
                                          <p:attrName>style.visibility</p:attrName>
                                        </p:attrNameLst>
                                      </p:cBhvr>
                                      <p:to>
                                        <p:strVal val="visible"/>
                                      </p:to>
                                    </p:set>
                                    <p:animEffect transition="in" filter="slide(fromBottom)">
                                      <p:cBhvr>
                                        <p:cTn id="21" dur="500">
                                          <p:stCondLst>
                                            <p:cond delay="0"/>
                                          </p:stCondLst>
                                        </p:cTn>
                                        <p:tgtEl>
                                          <p:spTgt spid="98307">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98307">
                                            <p:txEl>
                                              <p:pRg st="3" end="3"/>
                                            </p:txEl>
                                          </p:spTgt>
                                        </p:tgtEl>
                                        <p:attrNameLst>
                                          <p:attrName>style.visibility</p:attrName>
                                        </p:attrNameLst>
                                      </p:cBhvr>
                                      <p:to>
                                        <p:strVal val="visible"/>
                                      </p:to>
                                    </p:set>
                                    <p:animEffect transition="in" filter="slide(fromBottom)">
                                      <p:cBhvr>
                                        <p:cTn id="24" dur="500">
                                          <p:stCondLst>
                                            <p:cond delay="0"/>
                                          </p:stCondLst>
                                        </p:cTn>
                                        <p:tgtEl>
                                          <p:spTgt spid="98307">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Effect transition="in" filter="slide(fromBottom)">
                                      <p:cBhvr>
                                        <p:cTn id="27" dur="500">
                                          <p:stCondLst>
                                            <p:cond delay="0"/>
                                          </p:stCondLst>
                                        </p:cTn>
                                        <p:tgtEl>
                                          <p:spTgt spid="983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tmplLst>
          <p:tmpl lvl="1">
            <p:tnLst>
              <p:par>
                <p:cTn presetID="12" presetClass="entr" presetSubtype="4" fill="hold" nodeType="click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98307"/>
                        </p:tgtEl>
                        <p:attrNameLst>
                          <p:attrName>style.visibility</p:attrName>
                        </p:attrNameLst>
                      </p:cBhvr>
                      <p:to>
                        <p:strVal val="visible"/>
                      </p:to>
                    </p:set>
                    <p:animEffect transition="in" filter="slide(fromBottom)">
                      <p:cBhvr>
                        <p:cTn dur="500">
                          <p:stCondLst>
                            <p:cond delay="0"/>
                          </p:stCondLst>
                        </p:cTn>
                        <p:tgtEl>
                          <p:spTgt spid="98307"/>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92100"/>
            <a:ext cx="8229600" cy="774700"/>
          </a:xfrm>
        </p:spPr>
        <p:txBody>
          <a:bodyPr/>
          <a:lstStyle/>
          <a:p>
            <a:pPr eaLnBrk="1" hangingPunct="1">
              <a:defRPr/>
            </a:pPr>
            <a:r>
              <a:rPr lang="en-US" sz="4000" smtClean="0"/>
              <a:t>Block Mountain and Rift Valley</a:t>
            </a:r>
          </a:p>
        </p:txBody>
      </p:sp>
      <p:sp>
        <p:nvSpPr>
          <p:cNvPr id="47107" name="Rectangle 3"/>
          <p:cNvSpPr>
            <a:spLocks noGrp="1" noChangeArrowheads="1"/>
          </p:cNvSpPr>
          <p:nvPr>
            <p:ph type="body" sz="half" idx="1"/>
          </p:nvPr>
        </p:nvSpPr>
        <p:spPr>
          <a:xfrm>
            <a:off x="152400" y="1143000"/>
            <a:ext cx="8991600" cy="2209800"/>
          </a:xfrm>
        </p:spPr>
        <p:txBody>
          <a:bodyPr/>
          <a:lstStyle/>
          <a:p>
            <a:pPr eaLnBrk="1" hangingPunct="1">
              <a:lnSpc>
                <a:spcPct val="90000"/>
              </a:lnSpc>
              <a:defRPr/>
            </a:pPr>
            <a:r>
              <a:rPr lang="en-US" sz="2800" smtClean="0"/>
              <a:t>When the land between two parallel faults is pushed up, a landform called a </a:t>
            </a:r>
            <a:r>
              <a:rPr lang="en-US" sz="2800" b="1" smtClean="0"/>
              <a:t>block mountain</a:t>
            </a:r>
            <a:r>
              <a:rPr lang="en-US" sz="2800" smtClean="0"/>
              <a:t> (</a:t>
            </a:r>
            <a:r>
              <a:rPr lang="en-US" sz="2800" b="1" smtClean="0"/>
              <a:t>B</a:t>
            </a:r>
            <a:r>
              <a:rPr lang="en-US" sz="2800" smtClean="0"/>
              <a:t>) is formed. The process can also result in a block of land being pushed down, forming a </a:t>
            </a:r>
            <a:r>
              <a:rPr lang="en-US" sz="2800" b="1" smtClean="0"/>
              <a:t>rift valley (A).</a:t>
            </a:r>
          </a:p>
          <a:p>
            <a:pPr eaLnBrk="1" hangingPunct="1">
              <a:lnSpc>
                <a:spcPct val="90000"/>
              </a:lnSpc>
              <a:buFontTx/>
              <a:buNone/>
              <a:defRPr/>
            </a:pPr>
            <a:r>
              <a:rPr lang="en-US" sz="2800" b="1" smtClean="0"/>
              <a:t>                                            A                   B</a:t>
            </a:r>
          </a:p>
        </p:txBody>
      </p:sp>
      <p:pic>
        <p:nvPicPr>
          <p:cNvPr id="35844" name="Picture 4" descr="block mountain"/>
          <p:cNvPicPr>
            <a:picLocks noChangeAspect="1" noChangeArrowheads="1"/>
          </p:cNvPicPr>
          <p:nvPr>
            <p:ph sz="half" idx="2"/>
          </p:nvPr>
        </p:nvPicPr>
        <p:blipFill>
          <a:blip r:embed="rId2" cstate="print"/>
          <a:srcRect t="30305" b="42757"/>
          <a:stretch>
            <a:fillRect/>
          </a:stretch>
        </p:blipFill>
        <p:spPr>
          <a:xfrm>
            <a:off x="0" y="3505200"/>
            <a:ext cx="9144000" cy="3352800"/>
          </a:xfr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990600"/>
          </a:xfrm>
        </p:spPr>
        <p:txBody>
          <a:bodyPr/>
          <a:lstStyle/>
          <a:p>
            <a:pPr eaLnBrk="1" hangingPunct="1">
              <a:defRPr/>
            </a:pPr>
            <a:r>
              <a:rPr lang="en-US" sz="4000" i="1" smtClean="0"/>
              <a:t>How running water acts</a:t>
            </a:r>
            <a:br>
              <a:rPr lang="en-US" sz="4000" i="1" smtClean="0"/>
            </a:br>
            <a:r>
              <a:rPr lang="en-US" sz="4000" i="1" smtClean="0"/>
              <a:t>as an agent of erosion</a:t>
            </a:r>
            <a:r>
              <a:rPr lang="en-US" sz="4000" smtClean="0"/>
              <a:t> </a:t>
            </a:r>
          </a:p>
        </p:txBody>
      </p:sp>
      <p:sp>
        <p:nvSpPr>
          <p:cNvPr id="57347" name="Rectangle 3"/>
          <p:cNvSpPr>
            <a:spLocks noGrp="1" noChangeArrowheads="1"/>
          </p:cNvSpPr>
          <p:nvPr>
            <p:ph type="body" idx="1"/>
          </p:nvPr>
        </p:nvSpPr>
        <p:spPr>
          <a:xfrm>
            <a:off x="0" y="1219200"/>
            <a:ext cx="9144000" cy="5486400"/>
          </a:xfrm>
        </p:spPr>
        <p:txBody>
          <a:bodyPr/>
          <a:lstStyle/>
          <a:p>
            <a:pPr eaLnBrk="1" hangingPunct="1">
              <a:defRPr/>
            </a:pPr>
            <a:r>
              <a:rPr lang="en-US" sz="2800" smtClean="0"/>
              <a:t>The earth’s running water can be thought of as a natural plumbing system:  </a:t>
            </a:r>
          </a:p>
          <a:p>
            <a:pPr lvl="1" eaLnBrk="1" hangingPunct="1">
              <a:defRPr/>
            </a:pPr>
            <a:r>
              <a:rPr lang="en-US" sz="2400" smtClean="0"/>
              <a:t>Through the force of gravity, surplus water is “channeled” from high ground to lower ground, always attempting to reach the lowest ground, thereby being deposited in aquifers, ponds, lakes and eventually the ocean.  </a:t>
            </a:r>
          </a:p>
          <a:p>
            <a:pPr eaLnBrk="1" hangingPunct="1">
              <a:defRPr/>
            </a:pPr>
            <a:r>
              <a:rPr lang="en-US" sz="2800" smtClean="0"/>
              <a:t>The “pipes” in this plumbing system have established themselves over the billions of years that rain has been has been falling on the earth.</a:t>
            </a:r>
          </a:p>
          <a:p>
            <a:pPr lvl="1" eaLnBrk="1" hangingPunct="1">
              <a:defRPr/>
            </a:pPr>
            <a:r>
              <a:rPr lang="en-US" sz="2400" smtClean="0"/>
              <a:t>They are continually constructing and demolishing themselves in an evolutionary process that is subject to the forces that are created by the running water itself.</a:t>
            </a:r>
          </a:p>
          <a:p>
            <a:pPr lvl="1" eaLnBrk="1" hangingPunct="1">
              <a:defRPr/>
            </a:pPr>
            <a:r>
              <a:rPr lang="en-US" sz="2400" smtClean="0"/>
              <a:t>Today we call these “pipes” river systems.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smtClean="0"/>
              <a:t>Wearing down the land</a:t>
            </a:r>
          </a:p>
        </p:txBody>
      </p:sp>
      <p:sp>
        <p:nvSpPr>
          <p:cNvPr id="67587" name="Rectangle 3"/>
          <p:cNvSpPr>
            <a:spLocks noGrp="1" noChangeArrowheads="1"/>
          </p:cNvSpPr>
          <p:nvPr>
            <p:ph type="body" idx="1"/>
          </p:nvPr>
        </p:nvSpPr>
        <p:spPr/>
        <p:txBody>
          <a:bodyPr/>
          <a:lstStyle/>
          <a:p>
            <a:pPr eaLnBrk="1" hangingPunct="1">
              <a:defRPr/>
            </a:pPr>
            <a:r>
              <a:rPr lang="en-US" smtClean="0"/>
              <a:t>Just as the land is constantly being built up; it is also constantly being worn away.</a:t>
            </a:r>
          </a:p>
          <a:p>
            <a:pPr eaLnBrk="1" hangingPunct="1">
              <a:defRPr/>
            </a:pPr>
            <a:r>
              <a:rPr lang="en-US" smtClean="0"/>
              <a:t>The process of this wearing away of the land is referred to as </a:t>
            </a:r>
            <a:r>
              <a:rPr lang="en-US" b="1" smtClean="0"/>
              <a:t>Denudation</a:t>
            </a:r>
            <a:r>
              <a:rPr lang="en-US" smtClean="0"/>
              <a:t> and it is composed of two components:</a:t>
            </a:r>
          </a:p>
          <a:p>
            <a:pPr lvl="1" eaLnBrk="1" hangingPunct="1">
              <a:defRPr/>
            </a:pPr>
            <a:r>
              <a:rPr lang="en-US" smtClean="0"/>
              <a:t>Weathering</a:t>
            </a:r>
          </a:p>
          <a:p>
            <a:pPr lvl="1" eaLnBrk="1" hangingPunct="1">
              <a:defRPr/>
            </a:pPr>
            <a:r>
              <a:rPr lang="en-US" smtClean="0"/>
              <a:t>Erosion</a:t>
            </a:r>
          </a:p>
          <a:p>
            <a:pPr eaLnBrk="1" hangingPunct="1">
              <a:defRPr/>
            </a:pPr>
            <a:r>
              <a:rPr lang="en-US" smtClean="0"/>
              <a:t>To begin with, we shall look at weathering.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smtClean="0"/>
              <a:t>Wearing down the land</a:t>
            </a:r>
          </a:p>
        </p:txBody>
      </p:sp>
      <p:sp>
        <p:nvSpPr>
          <p:cNvPr id="44035" name="Rectangle 3"/>
          <p:cNvSpPr>
            <a:spLocks noGrp="1" noChangeArrowheads="1"/>
          </p:cNvSpPr>
          <p:nvPr>
            <p:ph type="body" idx="1"/>
          </p:nvPr>
        </p:nvSpPr>
        <p:spPr/>
        <p:txBody>
          <a:bodyPr/>
          <a:lstStyle/>
          <a:p>
            <a:pPr eaLnBrk="1" hangingPunct="1">
              <a:defRPr/>
            </a:pPr>
            <a:r>
              <a:rPr lang="en-US" i="1" smtClean="0"/>
              <a:t>The process of weathering helps wear down the land</a:t>
            </a:r>
            <a:r>
              <a:rPr lang="en-US" smtClean="0"/>
              <a:t> through two methods:</a:t>
            </a:r>
          </a:p>
          <a:p>
            <a:pPr lvl="1" eaLnBrk="1" hangingPunct="1">
              <a:defRPr/>
            </a:pPr>
            <a:r>
              <a:rPr lang="en-US" smtClean="0"/>
              <a:t>physical weathering :  The process whereby atmospheric forces and tectonic activity physically shape the land</a:t>
            </a:r>
          </a:p>
          <a:p>
            <a:pPr lvl="1" eaLnBrk="1" hangingPunct="1">
              <a:defRPr/>
            </a:pPr>
            <a:r>
              <a:rPr lang="en-US" smtClean="0"/>
              <a:t>Chemical weathering:  The process whereby chemical reactions of minerals, elements and compounds causes changes in structures on the earth.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sz="4000" smtClean="0"/>
              <a:t>The mechanical processes by which physical weathering occurs. </a:t>
            </a:r>
          </a:p>
        </p:txBody>
      </p:sp>
      <p:sp>
        <p:nvSpPr>
          <p:cNvPr id="46083" name="Rectangle 3"/>
          <p:cNvSpPr>
            <a:spLocks noGrp="1" noChangeArrowheads="1"/>
          </p:cNvSpPr>
          <p:nvPr>
            <p:ph type="body" idx="1"/>
          </p:nvPr>
        </p:nvSpPr>
        <p:spPr>
          <a:xfrm>
            <a:off x="457200" y="1600200"/>
            <a:ext cx="8229600" cy="4953000"/>
          </a:xfrm>
        </p:spPr>
        <p:txBody>
          <a:bodyPr/>
          <a:lstStyle/>
          <a:p>
            <a:pPr eaLnBrk="1" hangingPunct="1">
              <a:lnSpc>
                <a:spcPct val="90000"/>
              </a:lnSpc>
              <a:defRPr/>
            </a:pPr>
            <a:r>
              <a:rPr lang="en-US" smtClean="0"/>
              <a:t>Frost Fracture:  </a:t>
            </a:r>
          </a:p>
          <a:p>
            <a:pPr lvl="1" eaLnBrk="1" hangingPunct="1">
              <a:lnSpc>
                <a:spcPct val="90000"/>
              </a:lnSpc>
              <a:defRPr/>
            </a:pPr>
            <a:r>
              <a:rPr lang="en-US" smtClean="0"/>
              <a:t>Fluctuations in temperatures above and below freezing cause rocks to become brittle and break. </a:t>
            </a:r>
          </a:p>
          <a:p>
            <a:pPr lvl="1" eaLnBrk="1" hangingPunct="1">
              <a:lnSpc>
                <a:spcPct val="90000"/>
              </a:lnSpc>
              <a:defRPr/>
            </a:pPr>
            <a:r>
              <a:rPr lang="en-US" smtClean="0"/>
              <a:t>It also causes continual expansion and contraction which weakens landforms and eventually allows for breakage. </a:t>
            </a:r>
          </a:p>
          <a:p>
            <a:pPr lvl="1" eaLnBrk="1" hangingPunct="1">
              <a:lnSpc>
                <a:spcPct val="90000"/>
              </a:lnSpc>
              <a:defRPr/>
            </a:pPr>
            <a:r>
              <a:rPr lang="en-US" smtClean="0"/>
              <a:t>In addition, water can get into cracks and crevices, and contribute to frost fracture through its own cycle of  freezing and thawing.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z="4000" smtClean="0"/>
              <a:t>The mechanical processes by which physical weathering occurs.</a:t>
            </a:r>
          </a:p>
        </p:txBody>
      </p:sp>
      <p:sp>
        <p:nvSpPr>
          <p:cNvPr id="49155" name="Rectangle 3"/>
          <p:cNvSpPr>
            <a:spLocks noGrp="1" noChangeArrowheads="1"/>
          </p:cNvSpPr>
          <p:nvPr>
            <p:ph type="body" sz="half" idx="1"/>
          </p:nvPr>
        </p:nvSpPr>
        <p:spPr>
          <a:xfrm>
            <a:off x="457200" y="1600200"/>
            <a:ext cx="8382000" cy="2286000"/>
          </a:xfrm>
        </p:spPr>
        <p:txBody>
          <a:bodyPr/>
          <a:lstStyle/>
          <a:p>
            <a:pPr eaLnBrk="1" hangingPunct="1">
              <a:defRPr/>
            </a:pPr>
            <a:r>
              <a:rPr lang="en-US" sz="2800" smtClean="0"/>
              <a:t>Exfoliation:  Sometimes, rock surfaces tend to fracture along naturally occurring lines of construction (This is especially true of sedimentary rock formations).</a:t>
            </a:r>
          </a:p>
        </p:txBody>
      </p:sp>
      <p:graphicFrame>
        <p:nvGraphicFramePr>
          <p:cNvPr id="2050" name="Object 4"/>
          <p:cNvGraphicFramePr>
            <a:graphicFrameLocks noChangeAspect="1"/>
          </p:cNvGraphicFramePr>
          <p:nvPr>
            <p:ph sz="half" idx="2"/>
          </p:nvPr>
        </p:nvGraphicFramePr>
        <p:xfrm>
          <a:off x="2057400" y="3659188"/>
          <a:ext cx="5029200" cy="3198812"/>
        </p:xfrm>
        <a:graphic>
          <a:graphicData uri="http://schemas.openxmlformats.org/presentationml/2006/ole">
            <p:oleObj spid="_x0000_s2050" name="Document" r:id="rId3" imgW="5705640" imgH="6572160" progId="WP8Doc">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z="4000" smtClean="0"/>
              <a:t>The main interactions that result in chemical weathering </a:t>
            </a:r>
          </a:p>
        </p:txBody>
      </p:sp>
      <p:sp>
        <p:nvSpPr>
          <p:cNvPr id="51203" name="Rectangle 3"/>
          <p:cNvSpPr>
            <a:spLocks noGrp="1" noChangeArrowheads="1"/>
          </p:cNvSpPr>
          <p:nvPr>
            <p:ph type="body" idx="1"/>
          </p:nvPr>
        </p:nvSpPr>
        <p:spPr/>
        <p:txBody>
          <a:bodyPr/>
          <a:lstStyle/>
          <a:p>
            <a:pPr eaLnBrk="1" hangingPunct="1">
              <a:defRPr/>
            </a:pPr>
            <a:r>
              <a:rPr lang="en-US" smtClean="0"/>
              <a:t>Solution: </a:t>
            </a:r>
          </a:p>
          <a:p>
            <a:pPr lvl="1" eaLnBrk="1" hangingPunct="1">
              <a:defRPr/>
            </a:pPr>
            <a:r>
              <a:rPr lang="en-US" smtClean="0"/>
              <a:t> Usually rainwater is associated with this process, absorbing carbon dioxide and possibly other elements from the atmosphere.</a:t>
            </a:r>
          </a:p>
          <a:p>
            <a:pPr lvl="1" eaLnBrk="1" hangingPunct="1">
              <a:defRPr/>
            </a:pPr>
            <a:r>
              <a:rPr lang="en-US" smtClean="0"/>
              <a:t>The additions of these chemicals transforms the rain water into a weak carbonic acid, which in turn can react with minerals in rocks to form new soluble compounds.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z="4000" smtClean="0"/>
              <a:t>The main interactions that result in chemical weathering</a:t>
            </a:r>
          </a:p>
        </p:txBody>
      </p:sp>
      <p:sp>
        <p:nvSpPr>
          <p:cNvPr id="54275" name="Rectangle 3"/>
          <p:cNvSpPr>
            <a:spLocks noGrp="1" noChangeArrowheads="1"/>
          </p:cNvSpPr>
          <p:nvPr>
            <p:ph type="body" idx="1"/>
          </p:nvPr>
        </p:nvSpPr>
        <p:spPr>
          <a:xfrm>
            <a:off x="457200" y="1905000"/>
            <a:ext cx="8229600" cy="2909888"/>
          </a:xfrm>
        </p:spPr>
        <p:txBody>
          <a:bodyPr/>
          <a:lstStyle/>
          <a:p>
            <a:pPr eaLnBrk="1" hangingPunct="1">
              <a:lnSpc>
                <a:spcPct val="90000"/>
              </a:lnSpc>
              <a:defRPr/>
            </a:pPr>
            <a:r>
              <a:rPr lang="en-US" smtClean="0"/>
              <a:t>Hydrolysis:</a:t>
            </a:r>
          </a:p>
          <a:p>
            <a:pPr lvl="1" eaLnBrk="1" hangingPunct="1">
              <a:lnSpc>
                <a:spcPct val="90000"/>
              </a:lnSpc>
              <a:defRPr/>
            </a:pPr>
            <a:r>
              <a:rPr lang="en-US" smtClean="0"/>
              <a:t>Carbonic acid reacts with a silicate and forms a new soft clay mineral.  The silicate’s potassium, sodium, and magnesium are carried away in solution.  The soft clay left behind ultimately decays into soil or mineral deposits.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en-US" sz="4000" smtClean="0"/>
              <a:t>The main interactions that result in chemical weathering</a:t>
            </a:r>
          </a:p>
        </p:txBody>
      </p:sp>
      <p:sp>
        <p:nvSpPr>
          <p:cNvPr id="55299" name="Rectangle 3"/>
          <p:cNvSpPr>
            <a:spLocks noGrp="1" noChangeArrowheads="1"/>
          </p:cNvSpPr>
          <p:nvPr>
            <p:ph type="body" idx="1"/>
          </p:nvPr>
        </p:nvSpPr>
        <p:spPr/>
        <p:txBody>
          <a:bodyPr/>
          <a:lstStyle/>
          <a:p>
            <a:pPr eaLnBrk="1" hangingPunct="1">
              <a:defRPr/>
            </a:pPr>
            <a:r>
              <a:rPr lang="en-US" smtClean="0"/>
              <a:t>Oxidation:	</a:t>
            </a:r>
          </a:p>
          <a:p>
            <a:pPr lvl="1" eaLnBrk="1" hangingPunct="1">
              <a:defRPr/>
            </a:pPr>
            <a:r>
              <a:rPr lang="en-US" smtClean="0"/>
              <a:t>This involves the reaction of metallic minerals in rocks to oxygen and water.</a:t>
            </a:r>
          </a:p>
          <a:p>
            <a:pPr lvl="1" eaLnBrk="1" hangingPunct="1">
              <a:defRPr/>
            </a:pPr>
            <a:r>
              <a:rPr lang="en-US" smtClean="0"/>
              <a:t>The result of the reaction is a new mineral called an oxide.</a:t>
            </a:r>
          </a:p>
          <a:p>
            <a:pPr lvl="1" eaLnBrk="1" hangingPunct="1">
              <a:defRPr/>
            </a:pPr>
            <a:r>
              <a:rPr lang="en-US" smtClean="0"/>
              <a:t>Oxidation often creates softer minerals that weaken the rock structure which may eventually crumble and be eroded away.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Erosion</a:t>
            </a:r>
          </a:p>
        </p:txBody>
      </p:sp>
      <p:sp>
        <p:nvSpPr>
          <p:cNvPr id="56323" name="Rectangle 3"/>
          <p:cNvSpPr>
            <a:spLocks noGrp="1" noChangeArrowheads="1"/>
          </p:cNvSpPr>
          <p:nvPr>
            <p:ph type="body" idx="1"/>
          </p:nvPr>
        </p:nvSpPr>
        <p:spPr/>
        <p:txBody>
          <a:bodyPr/>
          <a:lstStyle/>
          <a:p>
            <a:pPr eaLnBrk="1" hangingPunct="1">
              <a:defRPr/>
            </a:pPr>
            <a:r>
              <a:rPr lang="en-US" smtClean="0"/>
              <a:t>Another type of </a:t>
            </a:r>
            <a:r>
              <a:rPr lang="en-US" b="1" smtClean="0"/>
              <a:t>denudation</a:t>
            </a:r>
            <a:r>
              <a:rPr lang="en-US" smtClean="0"/>
              <a:t>, it includes the breakdown of rocks and landforms, and their transportation to other locales.</a:t>
            </a:r>
          </a:p>
          <a:p>
            <a:pPr eaLnBrk="1" hangingPunct="1">
              <a:defRPr/>
            </a:pPr>
            <a:r>
              <a:rPr lang="en-US" smtClean="0"/>
              <a:t>There are several different agents, or mediums, that contribute to the process of erosion.  One of the most important of these is water in motion.</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412</TotalTime>
  <Words>558</Words>
  <Application>Microsoft Office PowerPoint</Application>
  <PresentationFormat>On-screen Show (4:3)</PresentationFormat>
  <Paragraphs>41</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Tahoma</vt:lpstr>
      <vt:lpstr>Arial</vt:lpstr>
      <vt:lpstr>Wingdings</vt:lpstr>
      <vt:lpstr>Calibri</vt:lpstr>
      <vt:lpstr>Ocean</vt:lpstr>
      <vt:lpstr>Corel WordPerfect 8 Document</vt:lpstr>
      <vt:lpstr>Block Mountain and Rift Valley</vt:lpstr>
      <vt:lpstr>Wearing down the land</vt:lpstr>
      <vt:lpstr>Wearing down the land</vt:lpstr>
      <vt:lpstr>The mechanical processes by which physical weathering occurs. </vt:lpstr>
      <vt:lpstr>The mechanical processes by which physical weathering occurs.</vt:lpstr>
      <vt:lpstr>The main interactions that result in chemical weathering </vt:lpstr>
      <vt:lpstr>The main interactions that result in chemical weathering</vt:lpstr>
      <vt:lpstr>The main interactions that result in chemical weathering</vt:lpstr>
      <vt:lpstr>Erosion</vt:lpstr>
      <vt:lpstr>How running water acts as an agent of erosion </vt:lpstr>
    </vt:vector>
  </TitlesOfParts>
  <Company>Leader School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Geography 3202</dc:title>
  <dc:creator> </dc:creator>
  <cp:lastModifiedBy>bobhancott</cp:lastModifiedBy>
  <cp:revision>10</cp:revision>
  <dcterms:created xsi:type="dcterms:W3CDTF">2004-09-07T14:24:21Z</dcterms:created>
  <dcterms:modified xsi:type="dcterms:W3CDTF">2011-03-18T15:25:06Z</dcterms:modified>
</cp:coreProperties>
</file>