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A3BA2F6-AA35-4B58-A5F1-B281E43C096A}" type="datetimeFigureOut">
              <a:rPr lang="en-CA" smtClean="0"/>
              <a:pPr/>
              <a:t>22/11/2012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7B4A8CD-E6E9-4628-B7E9-1EAF8ACEA36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BA2F6-AA35-4B58-A5F1-B281E43C096A}" type="datetimeFigureOut">
              <a:rPr lang="en-CA" smtClean="0"/>
              <a:pPr/>
              <a:t>22/11/2012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BA2F6-AA35-4B58-A5F1-B281E43C096A}" type="datetimeFigureOut">
              <a:rPr lang="en-CA" smtClean="0"/>
              <a:pPr/>
              <a:t>22/11/2012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A3BA2F6-AA35-4B58-A5F1-B281E43C096A}" type="datetimeFigureOut">
              <a:rPr lang="en-CA" smtClean="0"/>
              <a:pPr/>
              <a:t>22/11/2012</a:t>
            </a:fld>
            <a:endParaRPr lang="en-CA"/>
          </a:p>
        </p:txBody>
      </p:sp>
      <p:sp>
        <p:nvSpPr>
          <p:cNvPr id="9" name="Slide Number Placeholder 8"/>
          <p:cNvSpPr>
            <a:spLocks noGrp="1"/>
          </p:cNvSpPr>
          <p:nvPr>
            <p:ph type="sldNum" sz="quarter" idx="15"/>
          </p:nvPr>
        </p:nvSpPr>
        <p:spPr/>
        <p:txBody>
          <a:bodyPr rtlCol="0"/>
          <a:lstStyle/>
          <a:p>
            <a:fld id="{A7B4A8CD-E6E9-4628-B7E9-1EAF8ACEA365}"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A3BA2F6-AA35-4B58-A5F1-B281E43C096A}" type="datetimeFigureOut">
              <a:rPr lang="en-CA" smtClean="0"/>
              <a:pPr/>
              <a:t>22/11/2012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7B4A8CD-E6E9-4628-B7E9-1EAF8ACEA36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3BA2F6-AA35-4B58-A5F1-B281E43C096A}" type="datetimeFigureOut">
              <a:rPr lang="en-CA" smtClean="0"/>
              <a:pPr/>
              <a:t>22/11/2012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7B4A8CD-E6E9-4628-B7E9-1EAF8ACEA365}"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3BA2F6-AA35-4B58-A5F1-B281E43C096A}" type="datetimeFigureOut">
              <a:rPr lang="en-CA" smtClean="0"/>
              <a:pPr/>
              <a:t>22/11/2012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7B4A8CD-E6E9-4628-B7E9-1EAF8ACEA365}"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A3BA2F6-AA35-4B58-A5F1-B281E43C096A}" type="datetimeFigureOut">
              <a:rPr lang="en-CA" smtClean="0"/>
              <a:pPr/>
              <a:t>22/11/2012</a:t>
            </a:fld>
            <a:endParaRPr lang="en-CA"/>
          </a:p>
        </p:txBody>
      </p:sp>
      <p:sp>
        <p:nvSpPr>
          <p:cNvPr id="7" name="Slide Number Placeholder 6"/>
          <p:cNvSpPr>
            <a:spLocks noGrp="1"/>
          </p:cNvSpPr>
          <p:nvPr>
            <p:ph type="sldNum" sz="quarter" idx="11"/>
          </p:nvPr>
        </p:nvSpPr>
        <p:spPr/>
        <p:txBody>
          <a:bodyPr rtlCol="0"/>
          <a:lstStyle/>
          <a:p>
            <a:fld id="{A7B4A8CD-E6E9-4628-B7E9-1EAF8ACEA365}"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BA2F6-AA35-4B58-A5F1-B281E43C096A}" type="datetimeFigureOut">
              <a:rPr lang="en-CA" smtClean="0"/>
              <a:pPr/>
              <a:t>22/11/2012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3BA2F6-AA35-4B58-A5F1-B281E43C096A}" type="datetimeFigureOut">
              <a:rPr lang="en-CA" smtClean="0"/>
              <a:pPr/>
              <a:t>22/11/2012</a:t>
            </a:fld>
            <a:endParaRPr lang="en-CA"/>
          </a:p>
        </p:txBody>
      </p:sp>
      <p:sp>
        <p:nvSpPr>
          <p:cNvPr id="22" name="Slide Number Placeholder 21"/>
          <p:cNvSpPr>
            <a:spLocks noGrp="1"/>
          </p:cNvSpPr>
          <p:nvPr>
            <p:ph type="sldNum" sz="quarter" idx="15"/>
          </p:nvPr>
        </p:nvSpPr>
        <p:spPr/>
        <p:txBody>
          <a:bodyPr rtlCol="0"/>
          <a:lstStyle/>
          <a:p>
            <a:fld id="{A7B4A8CD-E6E9-4628-B7E9-1EAF8ACEA365}"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A3BA2F6-AA35-4B58-A5F1-B281E43C096A}" type="datetimeFigureOut">
              <a:rPr lang="en-CA" smtClean="0"/>
              <a:pPr/>
              <a:t>22/11/2012</a:t>
            </a:fld>
            <a:endParaRPr lang="en-CA"/>
          </a:p>
        </p:txBody>
      </p:sp>
      <p:sp>
        <p:nvSpPr>
          <p:cNvPr id="18" name="Slide Number Placeholder 17"/>
          <p:cNvSpPr>
            <a:spLocks noGrp="1"/>
          </p:cNvSpPr>
          <p:nvPr>
            <p:ph type="sldNum" sz="quarter" idx="11"/>
          </p:nvPr>
        </p:nvSpPr>
        <p:spPr/>
        <p:txBody>
          <a:bodyPr rtlCol="0"/>
          <a:lstStyle/>
          <a:p>
            <a:fld id="{A7B4A8CD-E6E9-4628-B7E9-1EAF8ACEA365}"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3BA2F6-AA35-4B58-A5F1-B281E43C096A}" type="datetimeFigureOut">
              <a:rPr lang="en-CA" smtClean="0"/>
              <a:pPr/>
              <a:t>22/11/2012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7B4A8CD-E6E9-4628-B7E9-1EAF8ACEA36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8000" dirty="0" smtClean="0"/>
              <a:t>Southern Arctic </a:t>
            </a:r>
            <a:endParaRPr lang="en-CA" sz="8000" dirty="0"/>
          </a:p>
        </p:txBody>
      </p:sp>
      <p:sp>
        <p:nvSpPr>
          <p:cNvPr id="3" name="Subtitle 2"/>
          <p:cNvSpPr>
            <a:spLocks noGrp="1"/>
          </p:cNvSpPr>
          <p:nvPr>
            <p:ph type="subTitle" idx="1"/>
          </p:nvPr>
        </p:nvSpPr>
        <p:spPr/>
        <p:txBody>
          <a:bodyPr/>
          <a:lstStyle/>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Landscape</a:t>
            </a:r>
            <a:endParaRPr lang="en-CA" dirty="0"/>
          </a:p>
        </p:txBody>
      </p:sp>
      <p:sp>
        <p:nvSpPr>
          <p:cNvPr id="3" name="Content Placeholder 2"/>
          <p:cNvSpPr>
            <a:spLocks noGrp="1"/>
          </p:cNvSpPr>
          <p:nvPr>
            <p:ph sz="quarter" idx="1"/>
          </p:nvPr>
        </p:nvSpPr>
        <p:spPr>
          <a:xfrm>
            <a:off x="4067944" y="1484784"/>
            <a:ext cx="3856856" cy="4989168"/>
          </a:xfrm>
        </p:spPr>
        <p:txBody>
          <a:bodyPr>
            <a:normAutofit fontScale="92500" lnSpcReduction="10000"/>
          </a:bodyPr>
          <a:lstStyle/>
          <a:p>
            <a:pPr lvl="0"/>
            <a:r>
              <a:rPr lang="en-CA" dirty="0" smtClean="0"/>
              <a:t>a lot of this </a:t>
            </a:r>
            <a:r>
              <a:rPr lang="en-CA" dirty="0" err="1" smtClean="0"/>
              <a:t>ecozone</a:t>
            </a:r>
            <a:r>
              <a:rPr lang="en-CA" dirty="0" smtClean="0"/>
              <a:t> is made up of piles of sand and gravel left over by glaciers that melted 8500 years ago.</a:t>
            </a:r>
          </a:p>
          <a:p>
            <a:pPr lvl="0"/>
            <a:r>
              <a:rPr lang="en-CA" dirty="0" smtClean="0"/>
              <a:t>Now there are lots of moraines (mounds of dirt) and eskers (long ridges of sand).</a:t>
            </a:r>
          </a:p>
          <a:p>
            <a:pPr lvl="0"/>
            <a:r>
              <a:rPr lang="en-CA" dirty="0" smtClean="0"/>
              <a:t>The glaciers tore up the land, leaving many holes that were filled with the melting ice. As a result, there are lots of lakes and ponds found here.</a:t>
            </a:r>
          </a:p>
          <a:p>
            <a:endParaRPr lang="en-CA" dirty="0"/>
          </a:p>
        </p:txBody>
      </p:sp>
      <p:pic>
        <p:nvPicPr>
          <p:cNvPr id="6146" name="Picture 2" descr="http://www.ucmp.berkeley.edu/glossary/gloss5/biome/images/tundra.jpg"/>
          <p:cNvPicPr>
            <a:picLocks noChangeAspect="1" noChangeArrowheads="1"/>
          </p:cNvPicPr>
          <p:nvPr/>
        </p:nvPicPr>
        <p:blipFill>
          <a:blip r:embed="rId2" cstate="print"/>
          <a:srcRect/>
          <a:stretch>
            <a:fillRect/>
          </a:stretch>
        </p:blipFill>
        <p:spPr bwMode="auto">
          <a:xfrm>
            <a:off x="539551" y="1916832"/>
            <a:ext cx="3465429" cy="37444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Landscape</a:t>
            </a:r>
            <a:endParaRPr lang="en-CA" dirty="0"/>
          </a:p>
        </p:txBody>
      </p:sp>
      <p:sp>
        <p:nvSpPr>
          <p:cNvPr id="3" name="Content Placeholder 2"/>
          <p:cNvSpPr>
            <a:spLocks noGrp="1"/>
          </p:cNvSpPr>
          <p:nvPr>
            <p:ph sz="quarter" idx="1"/>
          </p:nvPr>
        </p:nvSpPr>
        <p:spPr>
          <a:xfrm>
            <a:off x="3995936" y="1600200"/>
            <a:ext cx="3928864" cy="4873752"/>
          </a:xfrm>
        </p:spPr>
        <p:txBody>
          <a:bodyPr/>
          <a:lstStyle/>
          <a:p>
            <a:pPr lvl="0"/>
            <a:r>
              <a:rPr lang="en-CA" dirty="0" smtClean="0"/>
              <a:t>There’s a lot of permafrost (permanently frozen ground) in this </a:t>
            </a:r>
            <a:r>
              <a:rPr lang="en-CA" dirty="0" err="1" smtClean="0"/>
              <a:t>ecozone</a:t>
            </a:r>
            <a:r>
              <a:rPr lang="en-CA" dirty="0" smtClean="0"/>
              <a:t>, often just a few centimetres below the surface. Although there is little precipitation, moisture gets caught just under the surface.</a:t>
            </a:r>
          </a:p>
          <a:p>
            <a:endParaRPr lang="en-CA" dirty="0"/>
          </a:p>
        </p:txBody>
      </p:sp>
      <p:pic>
        <p:nvPicPr>
          <p:cNvPr id="5122" name="Picture 2" descr="http://www.newsbyrd.com/wp-content/uploads/2012/08/permafrost_crosssection_or.jpg"/>
          <p:cNvPicPr>
            <a:picLocks noChangeAspect="1" noChangeArrowheads="1"/>
          </p:cNvPicPr>
          <p:nvPr/>
        </p:nvPicPr>
        <p:blipFill>
          <a:blip r:embed="rId2" cstate="print"/>
          <a:srcRect/>
          <a:stretch>
            <a:fillRect/>
          </a:stretch>
        </p:blipFill>
        <p:spPr bwMode="auto">
          <a:xfrm>
            <a:off x="179513" y="1700809"/>
            <a:ext cx="3709500" cy="35283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Vegetation</a:t>
            </a:r>
            <a:endParaRPr lang="en-CA" dirty="0"/>
          </a:p>
        </p:txBody>
      </p:sp>
      <p:sp>
        <p:nvSpPr>
          <p:cNvPr id="3" name="Content Placeholder 2"/>
          <p:cNvSpPr>
            <a:spLocks noGrp="1"/>
          </p:cNvSpPr>
          <p:nvPr>
            <p:ph sz="quarter" idx="1"/>
          </p:nvPr>
        </p:nvSpPr>
        <p:spPr>
          <a:xfrm>
            <a:off x="3635896" y="1600200"/>
            <a:ext cx="4288904" cy="4873752"/>
          </a:xfrm>
        </p:spPr>
        <p:txBody>
          <a:bodyPr>
            <a:normAutofit lnSpcReduction="10000"/>
          </a:bodyPr>
          <a:lstStyle/>
          <a:p>
            <a:pPr lvl="0"/>
            <a:r>
              <a:rPr lang="en-CA" dirty="0" smtClean="0"/>
              <a:t>The </a:t>
            </a:r>
            <a:r>
              <a:rPr lang="en-CA" dirty="0" err="1" smtClean="0"/>
              <a:t>treeline</a:t>
            </a:r>
            <a:r>
              <a:rPr lang="en-CA" dirty="0" smtClean="0"/>
              <a:t> is found along the southern part of the Southern Arctic. The trees get much smaller and eventually disappear above this line.</a:t>
            </a:r>
          </a:p>
          <a:p>
            <a:pPr lvl="0"/>
            <a:r>
              <a:rPr lang="en-CA" dirty="0" smtClean="0"/>
              <a:t>As a result, there aren’t many large plants in the area. Mostly shrubs and, in the summer, berries.</a:t>
            </a:r>
          </a:p>
          <a:p>
            <a:pPr lvl="0"/>
            <a:r>
              <a:rPr lang="en-CA" dirty="0" smtClean="0"/>
              <a:t>The cold air and dry winds make it difficult for taller trees to grow.</a:t>
            </a:r>
          </a:p>
          <a:p>
            <a:endParaRPr lang="en-CA" dirty="0"/>
          </a:p>
        </p:txBody>
      </p:sp>
      <p:pic>
        <p:nvPicPr>
          <p:cNvPr id="4098" name="Picture 2" descr="http://natureinquiries.files.wordpress.com/2011/12/treeline-b.jpg"/>
          <p:cNvPicPr>
            <a:picLocks noChangeAspect="1" noChangeArrowheads="1"/>
          </p:cNvPicPr>
          <p:nvPr/>
        </p:nvPicPr>
        <p:blipFill>
          <a:blip r:embed="rId2" cstate="print"/>
          <a:srcRect/>
          <a:stretch>
            <a:fillRect/>
          </a:stretch>
        </p:blipFill>
        <p:spPr bwMode="auto">
          <a:xfrm>
            <a:off x="323528" y="2060848"/>
            <a:ext cx="3330458" cy="34563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Wildlife</a:t>
            </a:r>
            <a:endParaRPr lang="en-CA" dirty="0"/>
          </a:p>
        </p:txBody>
      </p:sp>
      <p:sp>
        <p:nvSpPr>
          <p:cNvPr id="3" name="Content Placeholder 2"/>
          <p:cNvSpPr>
            <a:spLocks noGrp="1"/>
          </p:cNvSpPr>
          <p:nvPr>
            <p:ph sz="quarter" idx="1"/>
          </p:nvPr>
        </p:nvSpPr>
        <p:spPr>
          <a:xfrm>
            <a:off x="3635896" y="1600200"/>
            <a:ext cx="4288904" cy="4873752"/>
          </a:xfrm>
        </p:spPr>
        <p:txBody>
          <a:bodyPr/>
          <a:lstStyle/>
          <a:p>
            <a:pPr lvl="0"/>
            <a:r>
              <a:rPr lang="en-CA" dirty="0" smtClean="0"/>
              <a:t>Due to the cold most of the year, the number of species found in the Southern Arctic drops the further north you go.</a:t>
            </a:r>
          </a:p>
          <a:p>
            <a:pPr lvl="0"/>
            <a:r>
              <a:rPr lang="en-CA" dirty="0" smtClean="0"/>
              <a:t>Caribou, foxes, bears, moose, and hawks are some of the animals and birds you can expect to find. Close to a million caribou migrate south each year.</a:t>
            </a:r>
          </a:p>
          <a:p>
            <a:endParaRPr lang="en-CA" dirty="0"/>
          </a:p>
        </p:txBody>
      </p:sp>
      <p:pic>
        <p:nvPicPr>
          <p:cNvPr id="3074" name="Picture 2" descr="http://1.bp.blogspot.com/_4RqpuXR4s-8/TN32Yqi1E4I/AAAAAAAAAII/H2BPJ8kTvEU/s1600/caribou-1.jpg"/>
          <p:cNvPicPr>
            <a:picLocks noChangeAspect="1" noChangeArrowheads="1"/>
          </p:cNvPicPr>
          <p:nvPr/>
        </p:nvPicPr>
        <p:blipFill>
          <a:blip r:embed="rId2" cstate="print"/>
          <a:srcRect/>
          <a:stretch>
            <a:fillRect/>
          </a:stretch>
        </p:blipFill>
        <p:spPr bwMode="auto">
          <a:xfrm>
            <a:off x="251520" y="1988840"/>
            <a:ext cx="3456384" cy="38164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People</a:t>
            </a:r>
            <a:endParaRPr lang="en-CA" dirty="0"/>
          </a:p>
        </p:txBody>
      </p:sp>
      <p:sp>
        <p:nvSpPr>
          <p:cNvPr id="3" name="Content Placeholder 2"/>
          <p:cNvSpPr>
            <a:spLocks noGrp="1"/>
          </p:cNvSpPr>
          <p:nvPr>
            <p:ph sz="quarter" idx="1"/>
          </p:nvPr>
        </p:nvSpPr>
        <p:spPr>
          <a:xfrm>
            <a:off x="3923928" y="1600200"/>
            <a:ext cx="4000872" cy="4873752"/>
          </a:xfrm>
        </p:spPr>
        <p:txBody>
          <a:bodyPr/>
          <a:lstStyle/>
          <a:p>
            <a:pPr lvl="0"/>
            <a:r>
              <a:rPr lang="en-CA" dirty="0" smtClean="0"/>
              <a:t>The Inuit make up 80% of the population of the Southern Arctic. </a:t>
            </a:r>
          </a:p>
          <a:p>
            <a:pPr lvl="0"/>
            <a:endParaRPr lang="en-CA" dirty="0" smtClean="0"/>
          </a:p>
          <a:p>
            <a:pPr lvl="0"/>
            <a:endParaRPr lang="en-CA" dirty="0" smtClean="0"/>
          </a:p>
          <a:p>
            <a:pPr lvl="0"/>
            <a:r>
              <a:rPr lang="en-CA" dirty="0" smtClean="0"/>
              <a:t>There are less than </a:t>
            </a:r>
          </a:p>
          <a:p>
            <a:pPr lvl="0">
              <a:buNone/>
            </a:pPr>
            <a:r>
              <a:rPr lang="en-CA" dirty="0" smtClean="0"/>
              <a:t>   10 000 people in this </a:t>
            </a:r>
            <a:r>
              <a:rPr lang="en-CA" dirty="0" err="1" smtClean="0"/>
              <a:t>ecozone</a:t>
            </a:r>
            <a:r>
              <a:rPr lang="en-CA" dirty="0" smtClean="0"/>
              <a:t>, spread out over 17 communities.</a:t>
            </a:r>
          </a:p>
          <a:p>
            <a:endParaRPr lang="en-CA" dirty="0"/>
          </a:p>
        </p:txBody>
      </p:sp>
      <p:pic>
        <p:nvPicPr>
          <p:cNvPr id="4" name="Picture 2" descr="http://kleighd.files.wordpress.com/2010/06/inuit.jpg"/>
          <p:cNvPicPr>
            <a:picLocks noChangeAspect="1" noChangeArrowheads="1"/>
          </p:cNvPicPr>
          <p:nvPr/>
        </p:nvPicPr>
        <p:blipFill>
          <a:blip r:embed="rId2" cstate="print"/>
          <a:srcRect/>
          <a:stretch>
            <a:fillRect/>
          </a:stretch>
        </p:blipFill>
        <p:spPr bwMode="auto">
          <a:xfrm>
            <a:off x="395536" y="1700808"/>
            <a:ext cx="3491582" cy="43924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Threats</a:t>
            </a:r>
            <a:endParaRPr lang="en-CA" dirty="0"/>
          </a:p>
        </p:txBody>
      </p:sp>
      <p:sp>
        <p:nvSpPr>
          <p:cNvPr id="3" name="Content Placeholder 2"/>
          <p:cNvSpPr>
            <a:spLocks noGrp="1"/>
          </p:cNvSpPr>
          <p:nvPr>
            <p:ph sz="quarter" idx="1"/>
          </p:nvPr>
        </p:nvSpPr>
        <p:spPr>
          <a:xfrm>
            <a:off x="3995936" y="1600200"/>
            <a:ext cx="3928864" cy="4873752"/>
          </a:xfrm>
        </p:spPr>
        <p:txBody>
          <a:bodyPr>
            <a:normAutofit fontScale="92500"/>
          </a:bodyPr>
          <a:lstStyle/>
          <a:p>
            <a:pPr lvl="0"/>
            <a:r>
              <a:rPr lang="en-CA" dirty="0" smtClean="0"/>
              <a:t>The area is very rich in minerals and oil and gas. This means a lot of the land is being destroyed to exploit these resources.</a:t>
            </a:r>
          </a:p>
          <a:p>
            <a:pPr lvl="0"/>
            <a:r>
              <a:rPr lang="en-CA" dirty="0" smtClean="0"/>
              <a:t>Global warming is also having negative effects on the area, causing much warmer than normal temperatures. Wildlife and vegetation in the area, not being used to the warmer weather, are migrating or dying.</a:t>
            </a:r>
          </a:p>
          <a:p>
            <a:endParaRPr lang="en-CA" dirty="0"/>
          </a:p>
        </p:txBody>
      </p:sp>
      <p:pic>
        <p:nvPicPr>
          <p:cNvPr id="1028" name="Picture 4" descr="http://www.learner.org/jnorth/images/graphics/c/caribou_HedFlare.jpg"/>
          <p:cNvPicPr>
            <a:picLocks noChangeAspect="1" noChangeArrowheads="1"/>
          </p:cNvPicPr>
          <p:nvPr/>
        </p:nvPicPr>
        <p:blipFill>
          <a:blip r:embed="rId2" cstate="print"/>
          <a:srcRect/>
          <a:stretch>
            <a:fillRect/>
          </a:stretch>
        </p:blipFill>
        <p:spPr bwMode="auto">
          <a:xfrm>
            <a:off x="395536" y="2060848"/>
            <a:ext cx="3596150" cy="367240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338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Southern Arctic </vt:lpstr>
      <vt:lpstr>Landscape</vt:lpstr>
      <vt:lpstr>Landscape</vt:lpstr>
      <vt:lpstr>Vegetation</vt:lpstr>
      <vt:lpstr>Wildlife</vt:lpstr>
      <vt:lpstr>People</vt:lpstr>
      <vt:lpstr>Threats</vt:lpstr>
    </vt:vector>
  </TitlesOfParts>
  <Company>ESDNL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Arctic </dc:title>
  <dc:creator>mbishop</dc:creator>
  <cp:lastModifiedBy>mbishop</cp:lastModifiedBy>
  <cp:revision>2</cp:revision>
  <dcterms:created xsi:type="dcterms:W3CDTF">2012-11-15T18:22:32Z</dcterms:created>
  <dcterms:modified xsi:type="dcterms:W3CDTF">2012-11-22T18:43:21Z</dcterms:modified>
</cp:coreProperties>
</file>