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89" r:id="rId2"/>
    <p:sldId id="278" r:id="rId3"/>
    <p:sldId id="299" r:id="rId4"/>
    <p:sldId id="280" r:id="rId5"/>
    <p:sldId id="298" r:id="rId6"/>
    <p:sldId id="282" r:id="rId7"/>
    <p:sldId id="297" r:id="rId8"/>
    <p:sldId id="283" r:id="rId9"/>
    <p:sldId id="285" r:id="rId10"/>
    <p:sldId id="284" r:id="rId11"/>
    <p:sldId id="304" r:id="rId12"/>
    <p:sldId id="286" r:id="rId13"/>
    <p:sldId id="316" r:id="rId14"/>
    <p:sldId id="311" r:id="rId15"/>
    <p:sldId id="312" r:id="rId16"/>
    <p:sldId id="307" r:id="rId17"/>
    <p:sldId id="308" r:id="rId18"/>
    <p:sldId id="309" r:id="rId19"/>
    <p:sldId id="310" r:id="rId20"/>
    <p:sldId id="314" r:id="rId21"/>
    <p:sldId id="315" r:id="rId22"/>
    <p:sldId id="287" r:id="rId23"/>
    <p:sldId id="296" r:id="rId24"/>
    <p:sldId id="313" r:id="rId25"/>
    <p:sldId id="31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510" y="-12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C70B4F6-0311-4C6B-B592-E963D89E8648}" type="datetimeFigureOut">
              <a:rPr lang="en-US" smtClean="0"/>
              <a:pPr/>
              <a:t>3/18/2011</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B0D2B88C-94D2-4544-B3CB-9AAD69F2A087}"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0B4F6-0311-4C6B-B592-E963D89E8648}" type="datetimeFigureOut">
              <a:rPr lang="en-US" smtClean="0"/>
              <a:pPr/>
              <a:t>3/18/2011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D2B88C-94D2-4544-B3CB-9AAD69F2A087}"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0B4F6-0311-4C6B-B592-E963D89E8648}" type="datetimeFigureOut">
              <a:rPr lang="en-US" smtClean="0"/>
              <a:pPr/>
              <a:t>3/18/2011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D2B88C-94D2-4544-B3CB-9AAD69F2A087}"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0B4F6-0311-4C6B-B592-E963D89E8648}" type="datetimeFigureOut">
              <a:rPr lang="en-US" smtClean="0"/>
              <a:pPr/>
              <a:t>3/18/2011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D2B88C-94D2-4544-B3CB-9AAD69F2A087}"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70B4F6-0311-4C6B-B592-E963D89E8648}" type="datetimeFigureOut">
              <a:rPr lang="en-US" smtClean="0"/>
              <a:pPr/>
              <a:t>3/18/2011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D2B88C-94D2-4544-B3CB-9AAD69F2A087}"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70B4F6-0311-4C6B-B592-E963D89E8648}" type="datetimeFigureOut">
              <a:rPr lang="en-US" smtClean="0"/>
              <a:pPr/>
              <a:t>3/18/2011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0D2B88C-94D2-4544-B3CB-9AAD69F2A087}"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C70B4F6-0311-4C6B-B592-E963D89E8648}" type="datetimeFigureOut">
              <a:rPr lang="en-US" smtClean="0"/>
              <a:pPr/>
              <a:t>3/18/2011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0D2B88C-94D2-4544-B3CB-9AAD69F2A087}"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C70B4F6-0311-4C6B-B592-E963D89E8648}" type="datetimeFigureOut">
              <a:rPr lang="en-US" smtClean="0"/>
              <a:pPr/>
              <a:t>3/18/2011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0D2B88C-94D2-4544-B3CB-9AAD69F2A087}"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70B4F6-0311-4C6B-B592-E963D89E8648}" type="datetimeFigureOut">
              <a:rPr lang="en-US" smtClean="0"/>
              <a:pPr/>
              <a:t>3/18/2011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0D2B88C-94D2-4544-B3CB-9AAD69F2A087}"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70B4F6-0311-4C6B-B592-E963D89E8648}" type="datetimeFigureOut">
              <a:rPr lang="en-US" smtClean="0"/>
              <a:pPr/>
              <a:t>3/18/2011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0D2B88C-94D2-4544-B3CB-9AAD69F2A087}"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70B4F6-0311-4C6B-B592-E963D89E8648}" type="datetimeFigureOut">
              <a:rPr lang="en-US" smtClean="0"/>
              <a:pPr/>
              <a:t>3/18/2011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B0D2B88C-94D2-4544-B3CB-9AAD69F2A087}" type="slidenum">
              <a:rPr lang="en-CA" smtClean="0"/>
              <a:pPr/>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C70B4F6-0311-4C6B-B592-E963D89E8648}" type="datetimeFigureOut">
              <a:rPr lang="en-US" smtClean="0"/>
              <a:pPr/>
              <a:t>3/18/2011</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0D2B88C-94D2-4544-B3CB-9AAD69F2A087}" type="slidenum">
              <a:rPr lang="en-CA" smtClean="0"/>
              <a:pPr/>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youtube.com/watch?v=SB3MIlWGt54&amp;safety_mode=true&amp;persist_safety_mode=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books.google.ca/books?id=sOAJmRd_4p4C&amp;printsec=frontcover&amp;dq=Death+on+the+Ice&amp;hl=en&amp;ei=UQxkTfXgDYuugQfivpS3Ag&amp;sa=X&amp;oi=book_result&amp;ct=result&amp;resnum=1&amp;ved=0CC0Q6AEwAA#v=onepage&amp;q&amp;f=fals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nvdSLr8vNc&amp;feature=related&amp;safety_mode=true&amp;persist_safety_mode=1" TargetMode="External"/><Relationship Id="rId2" Type="http://schemas.openxmlformats.org/officeDocument/2006/relationships/hyperlink" Target="http://www.youtube.com/watch?v=mcQDFgghAQY&amp;safety_mode=true&amp;persist_safety_mode=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cbc.ca/video/#/News/TV_Shows/The_National/Rex_Murphy/1267807042/ID=1305673381" TargetMode="External"/><Relationship Id="rId2" Type="http://schemas.openxmlformats.org/officeDocument/2006/relationships/hyperlink" Target="http://www.cbc.ca/video/#/News/TV_Shows/The_National/Rex_Murphy/1267807042/ID=1305673008"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youtube.com/watch?v=pmL-oSm5G3c&amp;safety_mode=true&amp;persist_safety_mode=1" TargetMode="External"/><Relationship Id="rId2" Type="http://schemas.openxmlformats.org/officeDocument/2006/relationships/hyperlink" Target="http://www.youtube.com/watch?v=ft1wSUxZf5M&amp;safety_mode=true&amp;persist_safety_mode=1" TargetMode="External"/><Relationship Id="rId1" Type="http://schemas.openxmlformats.org/officeDocument/2006/relationships/slideLayout" Target="../slideLayouts/slideLayout2.xml"/><Relationship Id="rId4" Type="http://schemas.openxmlformats.org/officeDocument/2006/relationships/hyperlink" Target="http://www.youtube.com/watch?v=7qrtdcz6ugU&amp;safety_mode=true&amp;persist_safety_mode=1"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5DqjsWsY8-g&amp;safety_mode=true&amp;persist_safety_mode=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Turbot War</a:t>
            </a:r>
            <a:endParaRPr lang="en-US" dirty="0"/>
          </a:p>
        </p:txBody>
      </p:sp>
      <p:sp>
        <p:nvSpPr>
          <p:cNvPr id="3" name="Content Placeholder 2"/>
          <p:cNvSpPr>
            <a:spLocks noGrp="1"/>
          </p:cNvSpPr>
          <p:nvPr>
            <p:ph idx="1"/>
          </p:nvPr>
        </p:nvSpPr>
        <p:spPr/>
        <p:txBody>
          <a:bodyPr/>
          <a:lstStyle/>
          <a:p>
            <a:r>
              <a:rPr lang="en-US" dirty="0" smtClean="0"/>
              <a:t>1977, Canada extends its fishing limits from 22 km to 370 km.</a:t>
            </a:r>
          </a:p>
          <a:p>
            <a:r>
              <a:rPr lang="en-US" dirty="0" smtClean="0"/>
              <a:t>Spanish have been fishing on the Grand Banks for hundreds of years.</a:t>
            </a:r>
          </a:p>
          <a:p>
            <a:pPr lvl="1"/>
            <a:r>
              <a:rPr lang="en-US" dirty="0" smtClean="0"/>
              <a:t>Most European fishing banks were overfished and destroyed.</a:t>
            </a:r>
          </a:p>
          <a:p>
            <a:r>
              <a:rPr lang="en-US" dirty="0" smtClean="0"/>
              <a:t>Series of incidents between January and April 1995 lead to Canada seizing a Spanish trawler outside of the 370 km zone.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Aquaculture</a:t>
            </a:r>
            <a:endParaRPr lang="en-CA" dirty="0"/>
          </a:p>
        </p:txBody>
      </p:sp>
      <p:sp>
        <p:nvSpPr>
          <p:cNvPr id="3" name="Content Placeholder 2"/>
          <p:cNvSpPr>
            <a:spLocks noGrp="1"/>
          </p:cNvSpPr>
          <p:nvPr>
            <p:ph idx="1"/>
          </p:nvPr>
        </p:nvSpPr>
        <p:spPr/>
        <p:txBody>
          <a:bodyPr>
            <a:normAutofit/>
          </a:bodyPr>
          <a:lstStyle/>
          <a:p>
            <a:r>
              <a:rPr lang="en-CA" dirty="0" smtClean="0"/>
              <a:t>Raising of marine life in controlled environment such as fish farming. The breeds are raised in tanks, ponds and reservoirs.</a:t>
            </a:r>
          </a:p>
          <a:p>
            <a:pPr lvl="1"/>
            <a:r>
              <a:rPr lang="en-CA" dirty="0" smtClean="0"/>
              <a:t>Potential concerns about disease.</a:t>
            </a:r>
          </a:p>
          <a:p>
            <a:pPr lvl="1"/>
            <a:r>
              <a:rPr lang="en-CA" dirty="0" smtClean="0"/>
              <a:t>Predators</a:t>
            </a:r>
          </a:p>
          <a:p>
            <a:r>
              <a:rPr lang="en-CA" dirty="0" smtClean="0"/>
              <a:t>Salmon, trout, mussels, oysters- leading seafood raised in Canada trough fish farming.</a:t>
            </a:r>
          </a:p>
          <a:p>
            <a:r>
              <a:rPr lang="en-CA" dirty="0" smtClean="0"/>
              <a:t>In 2005, Canada produced 154 million tonnes of cultured fish and seafood valued at $715 million.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Aquaculture</a:t>
            </a:r>
            <a:endParaRPr lang="en-CA" dirty="0"/>
          </a:p>
        </p:txBody>
      </p:sp>
      <p:sp>
        <p:nvSpPr>
          <p:cNvPr id="3" name="Content Placeholder 2"/>
          <p:cNvSpPr>
            <a:spLocks noGrp="1"/>
          </p:cNvSpPr>
          <p:nvPr>
            <p:ph idx="1"/>
          </p:nvPr>
        </p:nvSpPr>
        <p:spPr/>
        <p:txBody>
          <a:bodyPr>
            <a:normAutofit/>
          </a:bodyPr>
          <a:lstStyle/>
          <a:p>
            <a:pPr>
              <a:buNone/>
            </a:pPr>
            <a:r>
              <a:rPr lang="en-CA" dirty="0" smtClean="0"/>
              <a:t>Marine Harvest Canada</a:t>
            </a:r>
          </a:p>
          <a:p>
            <a:pPr>
              <a:buNone/>
            </a:pPr>
            <a:r>
              <a:rPr lang="en-CA" dirty="0" smtClean="0">
                <a:hlinkClick r:id="rId2"/>
              </a:rPr>
              <a:t>http://www.youtube.com/watch?v=SB3MIlWGt54&amp;safety_mode=true&amp;persist_safety_mode=1</a:t>
            </a:r>
            <a:endParaRPr lang="en-CA" dirty="0" smtClean="0"/>
          </a:p>
          <a:p>
            <a:endParaRPr lang="en-CA"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Seal Hunt in Canada</a:t>
            </a:r>
            <a:endParaRPr lang="en-US" dirty="0"/>
          </a:p>
        </p:txBody>
      </p:sp>
      <p:sp>
        <p:nvSpPr>
          <p:cNvPr id="3" name="Content Placeholder 2"/>
          <p:cNvSpPr>
            <a:spLocks noGrp="1"/>
          </p:cNvSpPr>
          <p:nvPr>
            <p:ph idx="1"/>
          </p:nvPr>
        </p:nvSpPr>
        <p:spPr/>
        <p:txBody>
          <a:bodyPr>
            <a:normAutofit/>
          </a:bodyPr>
          <a:lstStyle/>
          <a:p>
            <a:r>
              <a:rPr lang="en-US" dirty="0" smtClean="0"/>
              <a:t>From the Department of Fisheries and Oceans</a:t>
            </a:r>
          </a:p>
          <a:p>
            <a:pPr lvl="1"/>
            <a:r>
              <a:rPr lang="en-US" dirty="0" smtClean="0"/>
              <a:t>In 2006 the value of the harvest to the economy was in excess of C$55m (approx. €34m) in Newfoundland and Labrador and C$1m (approx. €0.62m) in Nunavut. </a:t>
            </a:r>
          </a:p>
          <a:p>
            <a:pPr lvl="1"/>
            <a:r>
              <a:rPr lang="en-US" dirty="0" smtClean="0"/>
              <a:t>Sealing can provide as much as 35% of a sealer's annual income, which is approximately C$25,000/€15,750.</a:t>
            </a:r>
            <a:br>
              <a:rPr lang="en-US" dirty="0" smtClean="0"/>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Death on the Ice</a:t>
            </a:r>
            <a:endParaRPr lang="en-US" dirty="0"/>
          </a:p>
        </p:txBody>
      </p:sp>
      <p:sp>
        <p:nvSpPr>
          <p:cNvPr id="3" name="Content Placeholder 2"/>
          <p:cNvSpPr>
            <a:spLocks noGrp="1"/>
          </p:cNvSpPr>
          <p:nvPr>
            <p:ph idx="1"/>
          </p:nvPr>
        </p:nvSpPr>
        <p:spPr/>
        <p:txBody>
          <a:bodyPr/>
          <a:lstStyle/>
          <a:p>
            <a:r>
              <a:rPr lang="en-US" smtClean="0">
                <a:hlinkClick r:id="rId2"/>
              </a:rPr>
              <a:t>http://books.google.ca/books?id=sOAJmRd_4p4C&amp;printsec=frontcover&amp;dq=Death+on+the+Ice&amp;hl=en&amp;ei=UQxkTfXgDYuugQfivpS3Ag&amp;sa=X&amp;oi=book_result&amp;ct=result&amp;resnum=1&amp;ved=0CC0Q6AEwAA#v=onepage&amp;q&amp;f=false</a:t>
            </a:r>
            <a:endParaRPr lang="en-US" smtClean="0"/>
          </a:p>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lstStyle/>
          <a:p>
            <a:r>
              <a:rPr lang="en-US" dirty="0" smtClean="0"/>
              <a:t>Seal Disaster</a:t>
            </a:r>
            <a:endParaRPr lang="en-US" dirty="0"/>
          </a:p>
        </p:txBody>
      </p:sp>
      <p:pic>
        <p:nvPicPr>
          <p:cNvPr id="55298" name="Picture 2" descr="Dead sealers, 4 April 1914."/>
          <p:cNvPicPr>
            <a:picLocks noChangeAspect="1" noChangeArrowheads="1"/>
          </p:cNvPicPr>
          <p:nvPr/>
        </p:nvPicPr>
        <p:blipFill>
          <a:blip r:embed="rId2" cstate="print"/>
          <a:srcRect/>
          <a:stretch>
            <a:fillRect/>
          </a:stretch>
        </p:blipFill>
        <p:spPr bwMode="auto">
          <a:xfrm>
            <a:off x="0" y="1628800"/>
            <a:ext cx="5715000" cy="4896544"/>
          </a:xfrm>
          <a:prstGeom prst="rect">
            <a:avLst/>
          </a:prstGeom>
          <a:noFill/>
        </p:spPr>
      </p:pic>
      <p:sp>
        <p:nvSpPr>
          <p:cNvPr id="5" name="Rectangle 4"/>
          <p:cNvSpPr/>
          <p:nvPr/>
        </p:nvSpPr>
        <p:spPr>
          <a:xfrm>
            <a:off x="5867128" y="1556792"/>
            <a:ext cx="3276872" cy="3693319"/>
          </a:xfrm>
          <a:prstGeom prst="rect">
            <a:avLst/>
          </a:prstGeom>
        </p:spPr>
        <p:txBody>
          <a:bodyPr wrap="square">
            <a:spAutoFit/>
          </a:bodyPr>
          <a:lstStyle/>
          <a:p>
            <a:r>
              <a:rPr lang="en-US" b="1" dirty="0" smtClean="0"/>
              <a:t>Dead sealers, 4 April 1914</a:t>
            </a:r>
            <a:r>
              <a:rPr lang="en-US" dirty="0" smtClean="0"/>
              <a:t/>
            </a:r>
            <a:br>
              <a:rPr lang="en-US" dirty="0" smtClean="0"/>
            </a:br>
            <a:r>
              <a:rPr lang="en-US" dirty="0" smtClean="0"/>
              <a:t>The sealing vessel SS </a:t>
            </a:r>
            <a:r>
              <a:rPr lang="en-US" i="1" dirty="0" err="1" smtClean="0"/>
              <a:t>Bellaventure</a:t>
            </a:r>
            <a:r>
              <a:rPr lang="en-US" dirty="0" smtClean="0"/>
              <a:t> arrived at the port of St. John’s on 4 April 1914 with 69 dead sealers stacked on its deck. The men, all from the SS </a:t>
            </a:r>
            <a:r>
              <a:rPr lang="en-US" i="1" dirty="0" smtClean="0"/>
              <a:t>Newfoundland</a:t>
            </a:r>
            <a:r>
              <a:rPr lang="en-US" dirty="0" smtClean="0"/>
              <a:t>, died after being stranded on the North Atlantic ice floes in blizzard conditions for 53 hours.</a:t>
            </a:r>
            <a:br>
              <a:rPr lang="en-US" dirty="0" smtClean="0"/>
            </a:br>
            <a:r>
              <a:rPr lang="en-US" dirty="0" smtClean="0"/>
              <a:t/>
            </a:r>
            <a:br>
              <a:rPr lang="en-US" dirty="0" smtClean="0"/>
            </a:br>
            <a:r>
              <a:rPr lang="en-US" dirty="0" smtClean="0"/>
              <a:t>John’s, NL.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8363272" cy="1226400"/>
          </a:xfrm>
        </p:spPr>
        <p:txBody>
          <a:bodyPr>
            <a:normAutofit fontScale="90000"/>
          </a:bodyPr>
          <a:lstStyle/>
          <a:p>
            <a:r>
              <a:rPr lang="en-US" dirty="0" smtClean="0"/>
              <a:t>Newfoundland Sealing Disaster 1914</a:t>
            </a:r>
            <a:endParaRPr lang="en-US" dirty="0"/>
          </a:p>
        </p:txBody>
      </p:sp>
      <p:sp>
        <p:nvSpPr>
          <p:cNvPr id="3" name="Content Placeholder 2"/>
          <p:cNvSpPr>
            <a:spLocks noGrp="1"/>
          </p:cNvSpPr>
          <p:nvPr>
            <p:ph idx="1"/>
          </p:nvPr>
        </p:nvSpPr>
        <p:spPr/>
        <p:txBody>
          <a:bodyPr/>
          <a:lstStyle/>
          <a:p>
            <a:r>
              <a:rPr lang="en-US" dirty="0" smtClean="0">
                <a:hlinkClick r:id="rId2"/>
              </a:rPr>
              <a:t>http://www.youtube.com/watch?v=mcQDFgghAQY&amp;safety_mode=true&amp;persist_safety_mode=1</a:t>
            </a:r>
            <a:endParaRPr lang="en-US" dirty="0" smtClean="0"/>
          </a:p>
          <a:p>
            <a:r>
              <a:rPr lang="en-US" dirty="0" smtClean="0">
                <a:hlinkClick r:id="rId3"/>
              </a:rPr>
              <a:t>http://www.youtube.com/watch?v=-nvdSLr8vNc&amp;feature=related&amp;safety_mode=true&amp;persist_safety_mode=1</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Baby Seal</a:t>
            </a:r>
            <a:endParaRPr lang="en-US" dirty="0"/>
          </a:p>
        </p:txBody>
      </p:sp>
      <p:pic>
        <p:nvPicPr>
          <p:cNvPr id="1026" name="Picture 2" descr="http://www.hickerphoto.com/data/media/40/cute_white_seal_T3494.jpg"/>
          <p:cNvPicPr>
            <a:picLocks noChangeAspect="1" noChangeArrowheads="1"/>
          </p:cNvPicPr>
          <p:nvPr/>
        </p:nvPicPr>
        <p:blipFill>
          <a:blip r:embed="rId2" cstate="print"/>
          <a:srcRect/>
          <a:stretch>
            <a:fillRect/>
          </a:stretch>
        </p:blipFill>
        <p:spPr bwMode="auto">
          <a:xfrm>
            <a:off x="1979712" y="2492896"/>
            <a:ext cx="4457700" cy="2971801"/>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then they grow up</a:t>
            </a:r>
            <a:endParaRPr lang="en-US" dirty="0"/>
          </a:p>
        </p:txBody>
      </p:sp>
      <p:pic>
        <p:nvPicPr>
          <p:cNvPr id="53250" name="Picture 2" descr="http://4.bp.blogspot.com/_WemxJnSiCBM/THVMTDWoJiI/AAAAAAAACsE/S3N7svtYRo0/s1600/adult+seal.jpg"/>
          <p:cNvPicPr>
            <a:picLocks noChangeAspect="1" noChangeArrowheads="1"/>
          </p:cNvPicPr>
          <p:nvPr/>
        </p:nvPicPr>
        <p:blipFill>
          <a:blip r:embed="rId2" cstate="print"/>
          <a:srcRect/>
          <a:stretch>
            <a:fillRect/>
          </a:stretch>
        </p:blipFill>
        <p:spPr bwMode="auto">
          <a:xfrm>
            <a:off x="1259632" y="2132856"/>
            <a:ext cx="5629275" cy="3771901"/>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Hakapik</a:t>
            </a:r>
            <a:endParaRPr lang="en-US" dirty="0"/>
          </a:p>
        </p:txBody>
      </p:sp>
      <p:pic>
        <p:nvPicPr>
          <p:cNvPr id="54274" name="Picture 2" descr="http://upload.wikimedia.org/wikipedia/commons/f/fa/Hakapik.jpg"/>
          <p:cNvPicPr>
            <a:picLocks noChangeAspect="1" noChangeArrowheads="1"/>
          </p:cNvPicPr>
          <p:nvPr/>
        </p:nvPicPr>
        <p:blipFill>
          <a:blip r:embed="rId2" cstate="print"/>
          <a:srcRect/>
          <a:stretch>
            <a:fillRect/>
          </a:stretch>
        </p:blipFill>
        <p:spPr bwMode="auto">
          <a:xfrm>
            <a:off x="1547664" y="2132856"/>
            <a:ext cx="6096000" cy="45720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Hakapik</a:t>
            </a:r>
            <a:endParaRPr lang="en-US" dirty="0"/>
          </a:p>
        </p:txBody>
      </p:sp>
      <p:pic>
        <p:nvPicPr>
          <p:cNvPr id="4" name="Picture 3" descr="20081230_hakapik.jpg"/>
          <p:cNvPicPr>
            <a:picLocks noChangeAspect="1"/>
          </p:cNvPicPr>
          <p:nvPr/>
        </p:nvPicPr>
        <p:blipFill>
          <a:blip r:embed="rId2" cstate="print"/>
          <a:stretch>
            <a:fillRect/>
          </a:stretch>
        </p:blipFill>
        <p:spPr>
          <a:xfrm>
            <a:off x="1547664" y="1844824"/>
            <a:ext cx="5328592" cy="478604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lstStyle/>
          <a:p>
            <a:r>
              <a:rPr lang="en-CA" dirty="0" smtClean="0"/>
              <a:t>The Pacific Fishery</a:t>
            </a:r>
            <a:endParaRPr lang="en-CA" dirty="0"/>
          </a:p>
        </p:txBody>
      </p:sp>
      <p:sp>
        <p:nvSpPr>
          <p:cNvPr id="3" name="Content Placeholder 2"/>
          <p:cNvSpPr>
            <a:spLocks noGrp="1"/>
          </p:cNvSpPr>
          <p:nvPr>
            <p:ph idx="1"/>
          </p:nvPr>
        </p:nvSpPr>
        <p:spPr>
          <a:xfrm>
            <a:off x="457200" y="1600200"/>
            <a:ext cx="8229600" cy="5114948"/>
          </a:xfrm>
        </p:spPr>
        <p:txBody>
          <a:bodyPr>
            <a:normAutofit/>
          </a:bodyPr>
          <a:lstStyle/>
          <a:p>
            <a:r>
              <a:rPr lang="en-CA" dirty="0" smtClean="0"/>
              <a:t>Salmon is the main catch</a:t>
            </a:r>
          </a:p>
          <a:p>
            <a:r>
              <a:rPr lang="en-CA" dirty="0" smtClean="0"/>
              <a:t>5 types of salmon: chum, pink, spring, </a:t>
            </a:r>
            <a:r>
              <a:rPr lang="en-CA" dirty="0" err="1" smtClean="0"/>
              <a:t>coho</a:t>
            </a:r>
            <a:r>
              <a:rPr lang="en-CA" dirty="0" smtClean="0"/>
              <a:t>, and sockeye</a:t>
            </a:r>
          </a:p>
          <a:p>
            <a:r>
              <a:rPr lang="en-CA" dirty="0" smtClean="0"/>
              <a:t>Fraser River has Canada’s largest salmon resource, 25% of the BC Salmon catch has come from the Fraser.</a:t>
            </a:r>
          </a:p>
          <a:p>
            <a:r>
              <a:rPr lang="en-CA" dirty="0" smtClean="0"/>
              <a:t>The life cycle of the salmon begins and ends in freshwater rivers of the west coast. Mid life is spent in salt water in North Pacific. After 2-3 years they return to the freshwater, during this time the harvest begins.</a:t>
            </a:r>
          </a:p>
          <a:p>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Protests Have Occurred</a:t>
            </a:r>
            <a:endParaRPr lang="en-US" dirty="0"/>
          </a:p>
        </p:txBody>
      </p:sp>
      <p:pic>
        <p:nvPicPr>
          <p:cNvPr id="4" name="Picture 3" descr="0.jpg"/>
          <p:cNvPicPr>
            <a:picLocks noChangeAspect="1"/>
          </p:cNvPicPr>
          <p:nvPr/>
        </p:nvPicPr>
        <p:blipFill>
          <a:blip r:embed="rId2" cstate="print"/>
          <a:stretch>
            <a:fillRect/>
          </a:stretch>
        </p:blipFill>
        <p:spPr>
          <a:xfrm>
            <a:off x="611560" y="2060848"/>
            <a:ext cx="7845656" cy="4608512"/>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Rex Murphy and Sealing</a:t>
            </a:r>
            <a:endParaRPr lang="en-US" dirty="0"/>
          </a:p>
        </p:txBody>
      </p:sp>
      <p:sp>
        <p:nvSpPr>
          <p:cNvPr id="3" name="Content Placeholder 2"/>
          <p:cNvSpPr>
            <a:spLocks noGrp="1"/>
          </p:cNvSpPr>
          <p:nvPr>
            <p:ph idx="1"/>
          </p:nvPr>
        </p:nvSpPr>
        <p:spPr/>
        <p:txBody>
          <a:bodyPr/>
          <a:lstStyle/>
          <a:p>
            <a:r>
              <a:rPr lang="en-US" dirty="0" smtClean="0">
                <a:hlinkClick r:id="rId2"/>
              </a:rPr>
              <a:t>http://www.cbc.ca/video/#/News/TV_Shows/The_National/Rex_Murphy/1267807042/ID=1305673008</a:t>
            </a:r>
            <a:endParaRPr lang="en-US" dirty="0" smtClean="0"/>
          </a:p>
          <a:p>
            <a:r>
              <a:rPr lang="en-US" dirty="0" smtClean="0">
                <a:hlinkClick r:id="rId3"/>
              </a:rPr>
              <a:t>http://www.cbc.ca/video/#/News/TV_Shows/The_National/Rex_Murphy/1267807042/ID=1305673381</a:t>
            </a: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Seal Hunt Controversy</a:t>
            </a:r>
            <a:endParaRPr lang="en-US" dirty="0"/>
          </a:p>
        </p:txBody>
      </p:sp>
      <p:sp>
        <p:nvSpPr>
          <p:cNvPr id="3" name="Content Placeholder 2"/>
          <p:cNvSpPr>
            <a:spLocks noGrp="1"/>
          </p:cNvSpPr>
          <p:nvPr>
            <p:ph idx="1"/>
          </p:nvPr>
        </p:nvSpPr>
        <p:spPr/>
        <p:txBody>
          <a:bodyPr>
            <a:normAutofit/>
          </a:bodyPr>
          <a:lstStyle/>
          <a:p>
            <a:r>
              <a:rPr lang="en-US" dirty="0" smtClean="0"/>
              <a:t>Animal rights groups claim that the hunt is inhumane.</a:t>
            </a:r>
          </a:p>
          <a:p>
            <a:pPr lvl="1"/>
            <a:r>
              <a:rPr lang="en-US" dirty="0" smtClean="0"/>
              <a:t>The methods used by the hunters have been approved by a veterinarian group. </a:t>
            </a:r>
          </a:p>
          <a:p>
            <a:pPr lvl="1"/>
            <a:r>
              <a:rPr lang="en-US" dirty="0" smtClean="0"/>
              <a:t>The goal is a quick death with little pain.</a:t>
            </a:r>
          </a:p>
          <a:p>
            <a:pPr lvl="1"/>
            <a:endParaRPr lang="en-US" dirty="0" smtClean="0"/>
          </a:p>
          <a:p>
            <a:r>
              <a:rPr lang="en-US" dirty="0" smtClean="0"/>
              <a:t>They have claimed that it is poorly regulated.</a:t>
            </a:r>
          </a:p>
          <a:p>
            <a:pPr marL="667512" lvl="2" indent="-342900">
              <a:spcBef>
                <a:spcPts val="700"/>
              </a:spcBef>
              <a:buClr>
                <a:schemeClr val="tx2"/>
              </a:buClr>
              <a:buSzPct val="95000"/>
              <a:buFont typeface="Wingdings"/>
              <a:buChar char=""/>
            </a:pPr>
            <a:r>
              <a:rPr lang="en-US" dirty="0" smtClean="0"/>
              <a:t>Department of Fisheries and Oceans counters that quotas are enforced.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Seal Hunt Controversy</a:t>
            </a:r>
            <a:endParaRPr lang="en-US" dirty="0"/>
          </a:p>
        </p:txBody>
      </p:sp>
      <p:sp>
        <p:nvSpPr>
          <p:cNvPr id="3" name="Content Placeholder 2"/>
          <p:cNvSpPr>
            <a:spLocks noGrp="1"/>
          </p:cNvSpPr>
          <p:nvPr>
            <p:ph idx="1"/>
          </p:nvPr>
        </p:nvSpPr>
        <p:spPr/>
        <p:txBody>
          <a:bodyPr>
            <a:normAutofit/>
          </a:bodyPr>
          <a:lstStyle/>
          <a:p>
            <a:r>
              <a:rPr lang="en-US" dirty="0" smtClean="0"/>
              <a:t>They have claimed that it is unsustainable.</a:t>
            </a:r>
          </a:p>
          <a:p>
            <a:pPr lvl="1"/>
            <a:r>
              <a:rPr lang="en-US" dirty="0" smtClean="0"/>
              <a:t>Department of Fisheries and Oceans counters that it is sustainable.  The harp seal population is at a thirty year high; they are not endangered.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Paul McCartney and Danny Williams on CNN</a:t>
            </a:r>
            <a:endParaRPr lang="en-US" dirty="0"/>
          </a:p>
        </p:txBody>
      </p:sp>
      <p:sp>
        <p:nvSpPr>
          <p:cNvPr id="3" name="Content Placeholder 2"/>
          <p:cNvSpPr>
            <a:spLocks noGrp="1"/>
          </p:cNvSpPr>
          <p:nvPr>
            <p:ph idx="1"/>
          </p:nvPr>
        </p:nvSpPr>
        <p:spPr/>
        <p:txBody>
          <a:bodyPr/>
          <a:lstStyle/>
          <a:p>
            <a:r>
              <a:rPr lang="en-US" dirty="0" smtClean="0">
                <a:hlinkClick r:id="rId2"/>
              </a:rPr>
              <a:t>http://www.youtube.com/watch?v=ft1wSUxZf5M&amp;safety_mode=true&amp;persist_safety_mode=1</a:t>
            </a:r>
            <a:endParaRPr lang="en-US" dirty="0" smtClean="0"/>
          </a:p>
          <a:p>
            <a:r>
              <a:rPr lang="en-US" dirty="0" smtClean="0">
                <a:hlinkClick r:id="rId3"/>
              </a:rPr>
              <a:t>http://www.youtube.com/watch?v=pmL-oSm5G3c&amp;safety_mode=true&amp;persist_safety_mode=1</a:t>
            </a:r>
            <a:endParaRPr lang="en-US" dirty="0" smtClean="0"/>
          </a:p>
          <a:p>
            <a:r>
              <a:rPr lang="en-US" dirty="0" smtClean="0">
                <a:hlinkClick r:id="rId4"/>
              </a:rPr>
              <a:t>http://www.youtube.com/watch?v=7qrtdcz6ugU&amp;safety_mode=true&amp;persist_safety_mode=1</a:t>
            </a:r>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Test</a:t>
            </a:r>
            <a:endParaRPr lang="en-US" dirty="0"/>
          </a:p>
        </p:txBody>
      </p:sp>
      <p:sp>
        <p:nvSpPr>
          <p:cNvPr id="3" name="Content Placeholder 2"/>
          <p:cNvSpPr>
            <a:spLocks noGrp="1"/>
          </p:cNvSpPr>
          <p:nvPr>
            <p:ph idx="1"/>
          </p:nvPr>
        </p:nvSpPr>
        <p:spPr/>
        <p:txBody>
          <a:bodyPr>
            <a:normAutofit lnSpcReduction="10000"/>
          </a:bodyPr>
          <a:lstStyle/>
          <a:p>
            <a:r>
              <a:rPr lang="en-US" dirty="0" smtClean="0"/>
              <a:t>15 multiple choice</a:t>
            </a:r>
          </a:p>
          <a:p>
            <a:r>
              <a:rPr lang="en-US" dirty="0" smtClean="0"/>
              <a:t>Three constructed response</a:t>
            </a:r>
          </a:p>
          <a:p>
            <a:r>
              <a:rPr lang="en-US" dirty="0" smtClean="0"/>
              <a:t>Case study</a:t>
            </a:r>
          </a:p>
          <a:p>
            <a:r>
              <a:rPr lang="en-US" dirty="0" smtClean="0"/>
              <a:t>Aquaculture handout: know the four types of aquaculture</a:t>
            </a:r>
          </a:p>
          <a:p>
            <a:r>
              <a:rPr lang="en-US" dirty="0" smtClean="0"/>
              <a:t>Pay particular attention to: bold letters, marine food chain, life cycle of Salmon, threats to Salmon habitat, Cod Moratorium (three ways it impacted people), vertically integrated company (with example!) and the difference between inshore and offshore fishery. And the main lakes of the </a:t>
            </a:r>
            <a:r>
              <a:rPr lang="en-US" smtClean="0"/>
              <a:t>freshwater fishery.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lstStyle/>
          <a:p>
            <a:r>
              <a:rPr lang="en-CA" dirty="0" smtClean="0"/>
              <a:t>The Pacific Fishery</a:t>
            </a:r>
            <a:endParaRPr lang="en-CA" dirty="0"/>
          </a:p>
        </p:txBody>
      </p:sp>
      <p:sp>
        <p:nvSpPr>
          <p:cNvPr id="3" name="Content Placeholder 2"/>
          <p:cNvSpPr>
            <a:spLocks noGrp="1"/>
          </p:cNvSpPr>
          <p:nvPr>
            <p:ph idx="1"/>
          </p:nvPr>
        </p:nvSpPr>
        <p:spPr>
          <a:xfrm>
            <a:off x="457200" y="1600200"/>
            <a:ext cx="8229600" cy="5114948"/>
          </a:xfrm>
        </p:spPr>
        <p:txBody>
          <a:bodyPr>
            <a:normAutofit/>
          </a:bodyPr>
          <a:lstStyle/>
          <a:p>
            <a:r>
              <a:rPr lang="en-CA" dirty="0" smtClean="0"/>
              <a:t>The Life Cycle of Salmon, courtesy of the Discovery Channel</a:t>
            </a:r>
          </a:p>
          <a:p>
            <a:r>
              <a:rPr lang="en-CA" dirty="0" smtClean="0">
                <a:hlinkClick r:id="rId2"/>
              </a:rPr>
              <a:t>http://www.youtube.com/watch?v=5DqjsWsY8-g&amp;safety_mode=true&amp;persist_safety_mode=1</a:t>
            </a:r>
            <a:endParaRPr lang="en-CA" dirty="0" smtClean="0"/>
          </a:p>
          <a:p>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Salmon Habitat Under Attack</a:t>
            </a:r>
            <a:endParaRPr lang="en-CA" dirty="0"/>
          </a:p>
        </p:txBody>
      </p:sp>
      <p:sp>
        <p:nvSpPr>
          <p:cNvPr id="3" name="Content Placeholder 2"/>
          <p:cNvSpPr>
            <a:spLocks noGrp="1"/>
          </p:cNvSpPr>
          <p:nvPr>
            <p:ph idx="1"/>
          </p:nvPr>
        </p:nvSpPr>
        <p:spPr/>
        <p:txBody>
          <a:bodyPr>
            <a:normAutofit/>
          </a:bodyPr>
          <a:lstStyle/>
          <a:p>
            <a:r>
              <a:rPr lang="en-CA" dirty="0" smtClean="0"/>
              <a:t>Logging: </a:t>
            </a:r>
          </a:p>
          <a:p>
            <a:pPr lvl="1"/>
            <a:r>
              <a:rPr lang="en-CA" dirty="0" smtClean="0"/>
              <a:t>Logs hauled up the Fraser river, damage habitats.</a:t>
            </a:r>
          </a:p>
          <a:p>
            <a:pPr lvl="1"/>
            <a:r>
              <a:rPr lang="en-CA" dirty="0" smtClean="0"/>
              <a:t>When you clear cut forests on mountains, soil erosion occurs. The mud and silt gets into the river and covers the spawning beds.</a:t>
            </a:r>
          </a:p>
          <a:p>
            <a:endParaRPr lang="en-CA"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Salmon Habitat Under Attack</a:t>
            </a:r>
            <a:endParaRPr lang="en-CA" dirty="0"/>
          </a:p>
        </p:txBody>
      </p:sp>
      <p:sp>
        <p:nvSpPr>
          <p:cNvPr id="3" name="Content Placeholder 2"/>
          <p:cNvSpPr>
            <a:spLocks noGrp="1"/>
          </p:cNvSpPr>
          <p:nvPr>
            <p:ph idx="1"/>
          </p:nvPr>
        </p:nvSpPr>
        <p:spPr/>
        <p:txBody>
          <a:bodyPr>
            <a:normAutofit/>
          </a:bodyPr>
          <a:lstStyle/>
          <a:p>
            <a:r>
              <a:rPr lang="en-CA" dirty="0" smtClean="0"/>
              <a:t>Pollution:</a:t>
            </a:r>
          </a:p>
          <a:p>
            <a:pPr lvl="1"/>
            <a:r>
              <a:rPr lang="en-CA" dirty="0" smtClean="0"/>
              <a:t> herbicides and pesticides from agriculture pollute the river.</a:t>
            </a:r>
          </a:p>
          <a:p>
            <a:r>
              <a:rPr lang="en-CA" dirty="0" smtClean="0"/>
              <a:t>Development:</a:t>
            </a:r>
          </a:p>
          <a:p>
            <a:pPr lvl="1"/>
            <a:r>
              <a:rPr lang="en-CA" dirty="0" smtClean="0"/>
              <a:t>2 Million people and industries located around the estuary</a:t>
            </a:r>
          </a:p>
          <a:p>
            <a:pPr lvl="1"/>
            <a:r>
              <a:rPr lang="en-CA" dirty="0" smtClean="0"/>
              <a:t>Wharfs and marinas have been created. Dams have been built. Water flow is less and fewer nutrients are in the river.</a:t>
            </a:r>
          </a:p>
          <a:p>
            <a:endParaRPr lang="en-CA"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Decline in the Salmon Fishery</a:t>
            </a:r>
            <a:endParaRPr lang="en-CA" dirty="0"/>
          </a:p>
        </p:txBody>
      </p:sp>
      <p:sp>
        <p:nvSpPr>
          <p:cNvPr id="3" name="Content Placeholder 2"/>
          <p:cNvSpPr>
            <a:spLocks noGrp="1"/>
          </p:cNvSpPr>
          <p:nvPr>
            <p:ph idx="1"/>
          </p:nvPr>
        </p:nvSpPr>
        <p:spPr/>
        <p:txBody>
          <a:bodyPr>
            <a:normAutofit/>
          </a:bodyPr>
          <a:lstStyle/>
          <a:p>
            <a:r>
              <a:rPr lang="en-CA" dirty="0" smtClean="0"/>
              <a:t>1996 Salmon levels in the Pacific Ocean were at an all time low.</a:t>
            </a:r>
          </a:p>
          <a:p>
            <a:r>
              <a:rPr lang="en-CA" dirty="0" smtClean="0"/>
              <a:t>New technology led to commercial fleets catching in hours what they used to catch in days.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Decline in the Salmon Fishery</a:t>
            </a:r>
            <a:endParaRPr lang="en-CA" dirty="0"/>
          </a:p>
        </p:txBody>
      </p:sp>
      <p:sp>
        <p:nvSpPr>
          <p:cNvPr id="3" name="Content Placeholder 2"/>
          <p:cNvSpPr>
            <a:spLocks noGrp="1"/>
          </p:cNvSpPr>
          <p:nvPr>
            <p:ph idx="1"/>
          </p:nvPr>
        </p:nvSpPr>
        <p:spPr/>
        <p:txBody>
          <a:bodyPr>
            <a:normAutofit/>
          </a:bodyPr>
          <a:lstStyle/>
          <a:p>
            <a:r>
              <a:rPr lang="en-CA" dirty="0" smtClean="0"/>
              <a:t>Drift Nets – used by Japan, Korea, Taiwan, fleets. The nets are 1km in length – main catch is Tuna other large fish.</a:t>
            </a:r>
          </a:p>
          <a:p>
            <a:r>
              <a:rPr lang="en-CA" dirty="0" smtClean="0"/>
              <a:t>Since 1995 the United States and Canada have had no talks about what to do in salmon fishery.</a:t>
            </a:r>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Decline in the Salmon Fishery</a:t>
            </a:r>
            <a:endParaRPr lang="en-CA" dirty="0"/>
          </a:p>
        </p:txBody>
      </p:sp>
      <p:sp>
        <p:nvSpPr>
          <p:cNvPr id="3" name="Content Placeholder 2"/>
          <p:cNvSpPr>
            <a:spLocks noGrp="1"/>
          </p:cNvSpPr>
          <p:nvPr>
            <p:ph idx="1"/>
          </p:nvPr>
        </p:nvSpPr>
        <p:spPr/>
        <p:txBody>
          <a:bodyPr/>
          <a:lstStyle/>
          <a:p>
            <a:r>
              <a:rPr lang="en-CA" dirty="0" smtClean="0"/>
              <a:t>An increase in temperature has resulted in an increase in mackerel which feed on young salmon.</a:t>
            </a:r>
          </a:p>
          <a:p>
            <a:r>
              <a:rPr lang="en-CA" dirty="0" smtClean="0"/>
              <a:t>Commercial fleets harvest 90% of the salmon each year. The other 10% is made up from sport fishers and natives.</a:t>
            </a:r>
          </a:p>
          <a:p>
            <a:r>
              <a:rPr lang="en-CA" dirty="0" smtClean="0"/>
              <a:t>1996 Government decreased commercial fleet by 50%. Over 1500 boats will not be fishing.</a:t>
            </a:r>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Freshwater Fishery</a:t>
            </a:r>
            <a:endParaRPr lang="en-US" dirty="0"/>
          </a:p>
        </p:txBody>
      </p:sp>
      <p:sp>
        <p:nvSpPr>
          <p:cNvPr id="3" name="Content Placeholder 2"/>
          <p:cNvSpPr>
            <a:spLocks noGrp="1"/>
          </p:cNvSpPr>
          <p:nvPr>
            <p:ph idx="1"/>
          </p:nvPr>
        </p:nvSpPr>
        <p:spPr/>
        <p:txBody>
          <a:bodyPr/>
          <a:lstStyle/>
          <a:p>
            <a:r>
              <a:rPr lang="en-US" dirty="0" smtClean="0"/>
              <a:t>Biggest is centered in the Great Lakes.</a:t>
            </a:r>
          </a:p>
          <a:p>
            <a:r>
              <a:rPr lang="en-US" dirty="0" smtClean="0"/>
              <a:t>Others include Lake Winnipeg, Great Slave Lake (Northwest Territories) and hundreds of smaller lakes.</a:t>
            </a:r>
          </a:p>
          <a:p>
            <a:r>
              <a:rPr lang="en-US" dirty="0" smtClean="0"/>
              <a:t>180 different species of fish. Whitefish, perch, pickerel, trout and bass are among the major ones.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3326</TotalTime>
  <Words>838</Words>
  <Application>Microsoft Office PowerPoint</Application>
  <PresentationFormat>On-screen Show (4:3)</PresentationFormat>
  <Paragraphs>85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Turbot War</vt:lpstr>
      <vt:lpstr>The Pacific Fishery</vt:lpstr>
      <vt:lpstr>The Pacific Fishery</vt:lpstr>
      <vt:lpstr>Salmon Habitat Under Attack</vt:lpstr>
      <vt:lpstr>Salmon Habitat Under Attack</vt:lpstr>
      <vt:lpstr>Decline in the Salmon Fishery</vt:lpstr>
      <vt:lpstr>Decline in the Salmon Fishery</vt:lpstr>
      <vt:lpstr>Decline in the Salmon Fishery</vt:lpstr>
      <vt:lpstr>Freshwater Fishery</vt:lpstr>
      <vt:lpstr>Aquaculture</vt:lpstr>
      <vt:lpstr>Aquaculture</vt:lpstr>
      <vt:lpstr>The Seal Hunt in Canada</vt:lpstr>
      <vt:lpstr>Death on the Ice</vt:lpstr>
      <vt:lpstr>Seal Disaster</vt:lpstr>
      <vt:lpstr>Newfoundland Sealing Disaster 1914</vt:lpstr>
      <vt:lpstr>Baby Seal</vt:lpstr>
      <vt:lpstr>But then they grow up</vt:lpstr>
      <vt:lpstr>Hakapik</vt:lpstr>
      <vt:lpstr>Hakapik</vt:lpstr>
      <vt:lpstr>Protests Have Occurred</vt:lpstr>
      <vt:lpstr>Rex Murphy and Sealing</vt:lpstr>
      <vt:lpstr>Seal Hunt Controversy</vt:lpstr>
      <vt:lpstr>Seal Hunt Controversy</vt:lpstr>
      <vt:lpstr>Paul McCartney and Danny Williams on CNN</vt:lpstr>
      <vt:lpstr>The Test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Fishing</dc:title>
  <dc:creator>Brian</dc:creator>
  <cp:lastModifiedBy>bobhancott</cp:lastModifiedBy>
  <cp:revision>118</cp:revision>
  <dcterms:created xsi:type="dcterms:W3CDTF">2009-01-07T23:38:59Z</dcterms:created>
  <dcterms:modified xsi:type="dcterms:W3CDTF">2011-03-18T13:42:56Z</dcterms:modified>
</cp:coreProperties>
</file>