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2" r:id="rId2"/>
    <p:sldId id="305" r:id="rId3"/>
    <p:sldId id="259" r:id="rId4"/>
    <p:sldId id="260" r:id="rId5"/>
    <p:sldId id="288" r:id="rId6"/>
    <p:sldId id="292" r:id="rId7"/>
    <p:sldId id="266" r:id="rId8"/>
    <p:sldId id="267" r:id="rId9"/>
    <p:sldId id="271" r:id="rId10"/>
    <p:sldId id="306" r:id="rId11"/>
    <p:sldId id="272" r:id="rId12"/>
    <p:sldId id="294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51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4F6-0311-4C6B-B592-E963D89E8648}" type="datetimeFigureOut">
              <a:rPr lang="en-US" smtClean="0"/>
              <a:pPr/>
              <a:t>3/18/2011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B88C-94D2-4544-B3CB-9AAD69F2A0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4F6-0311-4C6B-B592-E963D89E8648}" type="datetimeFigureOut">
              <a:rPr lang="en-US" smtClean="0"/>
              <a:pPr/>
              <a:t>3/18/2011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B88C-94D2-4544-B3CB-9AAD69F2A0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4F6-0311-4C6B-B592-E963D89E8648}" type="datetimeFigureOut">
              <a:rPr lang="en-US" smtClean="0"/>
              <a:pPr/>
              <a:t>3/18/2011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B88C-94D2-4544-B3CB-9AAD69F2A0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4F6-0311-4C6B-B592-E963D89E8648}" type="datetimeFigureOut">
              <a:rPr lang="en-US" smtClean="0"/>
              <a:pPr/>
              <a:t>3/18/2011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B88C-94D2-4544-B3CB-9AAD69F2A0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4F6-0311-4C6B-B592-E963D89E8648}" type="datetimeFigureOut">
              <a:rPr lang="en-US" smtClean="0"/>
              <a:pPr/>
              <a:t>3/18/2011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B88C-94D2-4544-B3CB-9AAD69F2A0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4F6-0311-4C6B-B592-E963D89E8648}" type="datetimeFigureOut">
              <a:rPr lang="en-US" smtClean="0"/>
              <a:pPr/>
              <a:t>3/18/2011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B88C-94D2-4544-B3CB-9AAD69F2A0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4F6-0311-4C6B-B592-E963D89E8648}" type="datetimeFigureOut">
              <a:rPr lang="en-US" smtClean="0"/>
              <a:pPr/>
              <a:t>3/18/2011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B88C-94D2-4544-B3CB-9AAD69F2A0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4F6-0311-4C6B-B592-E963D89E8648}" type="datetimeFigureOut">
              <a:rPr lang="en-US" smtClean="0"/>
              <a:pPr/>
              <a:t>3/18/2011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B88C-94D2-4544-B3CB-9AAD69F2A0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4F6-0311-4C6B-B592-E963D89E8648}" type="datetimeFigureOut">
              <a:rPr lang="en-US" smtClean="0"/>
              <a:pPr/>
              <a:t>3/18/2011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B88C-94D2-4544-B3CB-9AAD69F2A0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4F6-0311-4C6B-B592-E963D89E8648}" type="datetimeFigureOut">
              <a:rPr lang="en-US" smtClean="0"/>
              <a:pPr/>
              <a:t>3/18/2011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2B88C-94D2-4544-B3CB-9AAD69F2A08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B4F6-0311-4C6B-B592-E963D89E8648}" type="datetimeFigureOut">
              <a:rPr lang="en-US" smtClean="0"/>
              <a:pPr/>
              <a:t>3/18/2011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D2B88C-94D2-4544-B3CB-9AAD69F2A08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70B4F6-0311-4C6B-B592-E963D89E8648}" type="datetimeFigureOut">
              <a:rPr lang="en-US" smtClean="0"/>
              <a:pPr/>
              <a:t>3/18/2011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D2B88C-94D2-4544-B3CB-9AAD69F2A087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ovb6NMXyhs&amp;feature=related&amp;safety_mode=true&amp;persist_safety_mode=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.cbc.ca/on_this_day/07/02/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ma"/><Relationship Id="rId6" Type="http://schemas.openxmlformats.org/officeDocument/2006/relationships/image" Target="../media/image3.png"/><Relationship Id="rId5" Type="http://schemas.microsoft.com/office/2007/relationships/media" Target="../media/media1.wma"/><Relationship Id="rId4" Type="http://schemas.openxmlformats.org/officeDocument/2006/relationships/hyperlink" Target="http://archives.cbc.ca/economy_business/natural_resources/topics/159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1z-hdqEewI&amp;safety_mode=true&amp;persist_safety_mode=1" TargetMode="External"/><Relationship Id="rId2" Type="http://schemas.openxmlformats.org/officeDocument/2006/relationships/hyperlink" Target="http://www.youtube.com/watch?v=CRO6H8puHF8&amp;safety_mode=true&amp;persist_safety_mode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WRIR39N8WA" TargetMode="External"/><Relationship Id="rId2" Type="http://schemas.openxmlformats.org/officeDocument/2006/relationships/hyperlink" Target="http://www.youtube.com/watch?v=ea6yjT65wSQ&amp;safety_mode=true&amp;persist_safety_mode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syXAjtnDic&amp;safety_mode=true&amp;persist_safety_mode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syXAjtnDic&amp;safety_mode=true&amp;persist_safety_mode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Offshore Trawler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="" xmlns:p14="http://schemas.microsoft.com/office/powerpoint/2010/main" val="312637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Processing Atlantic Fish Cont.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Captain Highliner Commercial</a:t>
            </a:r>
          </a:p>
          <a:p>
            <a:r>
              <a:rPr lang="en-CA" dirty="0" smtClean="0">
                <a:hlinkClick r:id="rId2"/>
              </a:rPr>
              <a:t>http://www.youtube.com/watch?v=iovb6NMXyhs&amp;feature=related&amp;safety_mode=true&amp;persist_safety_mode=1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Processing Atlantic Fish Cont.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After being sorted by size and species fish go through the processing lines in 3 ways:</a:t>
            </a:r>
          </a:p>
          <a:p>
            <a:pPr lvl="1"/>
            <a:r>
              <a:rPr lang="en-CA" dirty="0" smtClean="0"/>
              <a:t>1. iced, sent to fresh buyers</a:t>
            </a:r>
          </a:p>
          <a:p>
            <a:pPr lvl="1"/>
            <a:r>
              <a:rPr lang="en-CA" dirty="0" smtClean="0"/>
              <a:t>2. frozen and distributed to restaurants, supermarkets, etc</a:t>
            </a:r>
          </a:p>
          <a:p>
            <a:pPr lvl="1"/>
            <a:r>
              <a:rPr lang="en-CA" dirty="0" smtClean="0"/>
              <a:t>3. precooked convenience foods, fish sticks, burgers and nuggets.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Processing Atlantic Fish Cont.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CA" dirty="0" smtClean="0"/>
              <a:t>Transport trucks distribute the products across North America. Ships move products overseas. 65% of raw fillets are sold in the domestic market while 35% is exported to the United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Collapse of the Cod Fishery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Technology changed:</a:t>
            </a:r>
          </a:p>
          <a:p>
            <a:pPr lvl="1"/>
            <a:r>
              <a:rPr lang="en-CA" dirty="0" smtClean="0"/>
              <a:t>Trawlers with dragnets instead of small boats inshore.</a:t>
            </a:r>
          </a:p>
          <a:p>
            <a:pPr lvl="1"/>
            <a:r>
              <a:rPr lang="en-CA" dirty="0" smtClean="0"/>
              <a:t>Can keep fish fresh by cold storage ships or trucks.</a:t>
            </a:r>
          </a:p>
          <a:p>
            <a:r>
              <a:rPr lang="en-CA" dirty="0" smtClean="0"/>
              <a:t>Over fishing by Canadian and European fleets. Quotas were too high. Dragnets damaged the plant and animal life.</a:t>
            </a:r>
          </a:p>
          <a:p>
            <a:pPr lvl="1"/>
            <a:r>
              <a:rPr lang="en-CA" dirty="0" smtClean="0"/>
              <a:t>Russia, Japan, Korea and Poland joined the fishery.</a:t>
            </a:r>
          </a:p>
          <a:p>
            <a:r>
              <a:rPr lang="en-CA" dirty="0" smtClean="0"/>
              <a:t>Seals were increasing so they caused a decrease in the cod stock.</a:t>
            </a:r>
          </a:p>
          <a:p>
            <a:r>
              <a:rPr lang="en-CA" dirty="0" smtClean="0"/>
              <a:t>Change in water temperature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Collapse of the Cod Fishery Cont.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http://archives.cbc.ca/on_this_day/07/02/</a:t>
            </a:r>
            <a:endParaRPr lang="en-CA" dirty="0"/>
          </a:p>
          <a:p>
            <a:r>
              <a:rPr lang="en-CA" dirty="0" smtClean="0">
                <a:hlinkClick r:id="rId4"/>
              </a:rPr>
              <a:t>http://archives.cbc.ca/economy_business/natural_resources/topics/1595/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05 The Fisherman's Lament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04646" y="340125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8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339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Offshore Fishery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Deadliest Catch</a:t>
            </a:r>
          </a:p>
          <a:p>
            <a:r>
              <a:rPr lang="en-US" dirty="0" smtClean="0">
                <a:hlinkClick r:id="rId2"/>
              </a:rPr>
              <a:t>http://www.youtube.com/watch?v=CRO6H8puHF8&amp;safety_mode=true&amp;persist_safety_mode=1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http://www.youtube.com/watch?v=w1z-hdqEewI&amp;safety_mode=true&amp;persist_safety_mode=1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Atlantic Fishery and the Marine Food Chain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6184"/>
            <a:ext cx="8229600" cy="4389120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Phytoplankton flourishes in ocean water where they can get plenty of sunlight and nutrients.</a:t>
            </a:r>
          </a:p>
          <a:p>
            <a:pPr lvl="1"/>
            <a:r>
              <a:rPr lang="en-CA" dirty="0" smtClean="0"/>
              <a:t> waters off of NL and NS which are less than 200 m deep due to the </a:t>
            </a:r>
            <a:r>
              <a:rPr lang="en-CA" dirty="0" err="1" smtClean="0"/>
              <a:t>continential</a:t>
            </a:r>
            <a:r>
              <a:rPr lang="en-CA" dirty="0" smtClean="0"/>
              <a:t> shelf, ideal conditions.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Phytoplankton is the start of the food chain. The order is: Phytoplankton-Zooplankton-Capelin and Herring- Cod, Haddock, and large marine animals.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Marine Food Chain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 smtClean="0">
              <a:hlinkClick r:id="rId2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CA" dirty="0" smtClean="0"/>
              <a:t>A scene from Finding </a:t>
            </a:r>
            <a:r>
              <a:rPr lang="en-CA" dirty="0" err="1" smtClean="0"/>
              <a:t>Nemo</a:t>
            </a:r>
            <a:endParaRPr lang="en-CA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CA" dirty="0" smtClean="0"/>
          </a:p>
          <a:p>
            <a:r>
              <a:rPr lang="en-CA" dirty="0" smtClean="0">
                <a:hlinkClick r:id="rId2"/>
              </a:rPr>
              <a:t>http://www.youtube.com/watch?v=ea6yjT65wSQ&amp;safety_mode=true&amp;persist_safety_mode=1</a:t>
            </a:r>
            <a:endParaRPr lang="en-CA" dirty="0" smtClean="0"/>
          </a:p>
          <a:p>
            <a:r>
              <a:rPr lang="en-CA">
                <a:hlinkClick r:id="rId3"/>
              </a:rPr>
              <a:t>http://</a:t>
            </a:r>
            <a:r>
              <a:rPr lang="en-CA" smtClean="0">
                <a:hlinkClick r:id="rId3"/>
              </a:rPr>
              <a:t>www.youtube.com/watch?v=cWRIR39N8WA</a:t>
            </a:r>
            <a:endParaRPr lang="en-CA" smtClean="0"/>
          </a:p>
          <a:p>
            <a:endParaRPr lang="en-CA" dirty="0" smtClean="0"/>
          </a:p>
          <a:p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US" dirty="0" smtClean="0"/>
              <a:t>Lobster 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Lobster is Canada’s most valuable fish export. </a:t>
            </a:r>
          </a:p>
          <a:p>
            <a:endParaRPr lang="en-US" dirty="0" smtClean="0"/>
          </a:p>
          <a:p>
            <a:r>
              <a:rPr lang="en-US" dirty="0" smtClean="0"/>
              <a:t>Worth 1 billion a year.</a:t>
            </a:r>
          </a:p>
          <a:p>
            <a:pPr lvl="1"/>
            <a:r>
              <a:rPr lang="en-US" dirty="0" smtClean="0"/>
              <a:t>55 countries around the world consume lobster from Canada.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of the catch is from within 2 to 5 km of the shores of Nova Scotia, New Brunswick, Prince Edward Island, the Magdalene Islands and the island of Newfoundland.</a:t>
            </a:r>
            <a:r>
              <a:rPr lang="en-US" dirty="0" smtClean="0">
                <a:hlinkClick r:id="rId2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Lobster Fishing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/>
              <a:t>Rick Mercer Report: Lobster Fishing in NB</a:t>
            </a: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http://www.youtube.com/watch?v=8syXAjtnDic&amp;safety_mode=true&amp;persist_safety_mode=1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Processing Atlantic Fish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/>
          <a:lstStyle/>
          <a:p>
            <a:r>
              <a:rPr lang="en-CA" dirty="0" smtClean="0"/>
              <a:t>Technological change in the Atlantic Fishery</a:t>
            </a:r>
          </a:p>
          <a:p>
            <a:pPr lvl="1"/>
            <a:r>
              <a:rPr lang="en-CA" dirty="0" smtClean="0"/>
              <a:t>Better cold storage transportation: before the fish had to be dried or salted first before it could be transported over long distances.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Large trawlers, bigger nets: catch in hours what used to take days.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Processing Atlantic Fish Cont.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/>
          <a:lstStyle/>
          <a:p>
            <a:r>
              <a:rPr lang="en-CA" dirty="0" smtClean="0"/>
              <a:t>National Sea Products (Lunenburg, </a:t>
            </a:r>
            <a:r>
              <a:rPr lang="en-CA" smtClean="0"/>
              <a:t>Nova Scotia) </a:t>
            </a:r>
            <a:r>
              <a:rPr lang="en-CA" dirty="0" smtClean="0"/>
              <a:t>is one of the largest fish processing plants in the world. It takes up over 3 hectors of land. 1000 people are employed there.</a:t>
            </a:r>
          </a:p>
          <a:p>
            <a:endParaRPr lang="en-CA" dirty="0" smtClean="0"/>
          </a:p>
          <a:p>
            <a:r>
              <a:rPr lang="en-CA" dirty="0" smtClean="0"/>
              <a:t>The company owns 5 stern trawlers and 6 scallop draggers. Also fish are purchased from inshore fishers and foreign trawlers in the offshore fishery.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Processing Atlantic Fish Cont.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National Sea Products (NSP) (</a:t>
            </a:r>
            <a:r>
              <a:rPr lang="en-CA" dirty="0" err="1" smtClean="0"/>
              <a:t>Lunenberg</a:t>
            </a:r>
            <a:r>
              <a:rPr lang="en-CA" dirty="0" smtClean="0"/>
              <a:t>, Nova Scotia) is a vertically integrated company, which controls all aspects of the fishing process, from catching to processing to marketing.</a:t>
            </a:r>
          </a:p>
          <a:p>
            <a:r>
              <a:rPr lang="en-CA" dirty="0" smtClean="0"/>
              <a:t>Vertically integrated company: a company that controls all aspects of production from raw materials to finished goods.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3328</TotalTime>
  <Words>540</Words>
  <Application>Microsoft Office PowerPoint</Application>
  <PresentationFormat>On-screen Show (4:3)</PresentationFormat>
  <Paragraphs>64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Offshore Trawler</vt:lpstr>
      <vt:lpstr>Offshore Fishery</vt:lpstr>
      <vt:lpstr>Atlantic Fishery and the Marine Food Chain</vt:lpstr>
      <vt:lpstr>The Marine Food Chain</vt:lpstr>
      <vt:lpstr>Lobster Fishing</vt:lpstr>
      <vt:lpstr>Lobster Fishing</vt:lpstr>
      <vt:lpstr>Processing Atlantic Fish </vt:lpstr>
      <vt:lpstr>Processing Atlantic Fish Cont.</vt:lpstr>
      <vt:lpstr>Processing Atlantic Fish Cont.</vt:lpstr>
      <vt:lpstr>Processing Atlantic Fish Cont.</vt:lpstr>
      <vt:lpstr>Processing Atlantic Fish Cont.</vt:lpstr>
      <vt:lpstr>Processing Atlantic Fish Cont.</vt:lpstr>
      <vt:lpstr>Collapse of the Cod Fishery</vt:lpstr>
      <vt:lpstr>Collapse of the Cod Fishery Cont.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Fishing</dc:title>
  <dc:creator>Brian</dc:creator>
  <cp:lastModifiedBy>bobhancott</cp:lastModifiedBy>
  <cp:revision>118</cp:revision>
  <dcterms:created xsi:type="dcterms:W3CDTF">2009-01-07T23:38:59Z</dcterms:created>
  <dcterms:modified xsi:type="dcterms:W3CDTF">2011-03-18T13:42:14Z</dcterms:modified>
</cp:coreProperties>
</file>