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61" r:id="rId6"/>
    <p:sldId id="264" r:id="rId7"/>
    <p:sldId id="259" r:id="rId8"/>
    <p:sldId id="260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DCA86-7D00-4AEF-AA7A-D345E77834F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AB701-DC8E-4343-B647-EF61E31D9B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B701-DC8E-4343-B647-EF61E31D9B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5D37EEA-8559-4EDA-958F-DB1A1C8DAB0D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4DBE0D-7EB1-470F-A7E3-C6C312D8C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Marshall_McLuh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ood_(economics)" TargetMode="External"/><Relationship Id="rId2" Type="http://schemas.openxmlformats.org/officeDocument/2006/relationships/hyperlink" Target="http://en.wikipedia.org/wiki/Capital_(economics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nternational_borders" TargetMode="External"/><Relationship Id="rId4" Type="http://schemas.openxmlformats.org/officeDocument/2006/relationships/hyperlink" Target="http://en.wikipedia.org/wiki/Service_(economics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BFRZbN0p7U&amp;safety_mode=true&amp;persist_safety_mode=1&amp;safe=active" TargetMode="External"/><Relationship Id="rId2" Type="http://schemas.openxmlformats.org/officeDocument/2006/relationships/hyperlink" Target="outsourcing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Canada and the Global Village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Issues and Connections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Assignment:</a:t>
            </a:r>
          </a:p>
          <a:p>
            <a:pPr lvl="1"/>
            <a:r>
              <a:rPr lang="en-US" dirty="0" smtClean="0"/>
              <a:t>Making a difference – a Global perspective – </a:t>
            </a:r>
            <a:r>
              <a:rPr lang="en-US" b="1" i="1" dirty="0" smtClean="0"/>
              <a:t>B</a:t>
            </a:r>
            <a:r>
              <a:rPr lang="en-US" b="1" i="1" dirty="0" smtClean="0"/>
              <a:t>eing a Global Citizen</a:t>
            </a:r>
            <a:r>
              <a:rPr lang="en-US" dirty="0" smtClean="0"/>
              <a:t> SRM 9.5 </a:t>
            </a:r>
          </a:p>
          <a:p>
            <a:pPr lvl="1"/>
            <a:r>
              <a:rPr lang="en-US" dirty="0" err="1" smtClean="0"/>
              <a:t>ID’ing</a:t>
            </a:r>
            <a:r>
              <a:rPr lang="en-US" dirty="0" smtClean="0"/>
              <a:t> Global Issues-</a:t>
            </a:r>
            <a:r>
              <a:rPr lang="en-US" b="1" i="1" dirty="0" smtClean="0"/>
              <a:t>Local Connections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“global Village”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Sanskrit phrase that means that </a:t>
            </a:r>
            <a:r>
              <a:rPr lang="en-US" b="1" i="1" dirty="0" smtClean="0"/>
              <a:t>the whole world is one single family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hlinkClick r:id="rId2" tooltip="Marshall McLuhan"/>
              </a:rPr>
              <a:t>Marshall McLuhan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(famous Canadian);</a:t>
            </a:r>
            <a:r>
              <a:rPr lang="en-US" b="1" i="1" dirty="0" smtClean="0"/>
              <a:t> the globe has been contracted into a village by electric technology</a:t>
            </a:r>
          </a:p>
          <a:p>
            <a:pPr lvl="1"/>
            <a:r>
              <a:rPr lang="en-US" dirty="0" smtClean="0"/>
              <a:t>McLuhan says this forces us to become more involved with one another from countries around the world and be more aware of our global responsibilities</a:t>
            </a:r>
            <a:endParaRPr lang="en-US" b="1" i="1" dirty="0"/>
          </a:p>
        </p:txBody>
      </p:sp>
      <p:pic>
        <p:nvPicPr>
          <p:cNvPr id="4" name="Picture 3" descr="program_article_glob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49530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Citizen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International trade</a:t>
            </a:r>
            <a:r>
              <a:rPr lang="en-US" dirty="0" smtClean="0"/>
              <a:t> is the exchange of </a:t>
            </a:r>
            <a:r>
              <a:rPr lang="en-US" dirty="0" smtClean="0">
                <a:hlinkClick r:id="rId2" action="ppaction://hlinkfile" tooltip="Capital (economics)"/>
              </a:rPr>
              <a:t>capital</a:t>
            </a:r>
            <a:r>
              <a:rPr lang="en-US" dirty="0" smtClean="0"/>
              <a:t>, </a:t>
            </a:r>
            <a:r>
              <a:rPr lang="en-US" dirty="0" smtClean="0">
                <a:hlinkClick r:id="rId3" action="ppaction://hlinkfile" tooltip="Good (economics)"/>
              </a:rPr>
              <a:t>goods</a:t>
            </a:r>
            <a:r>
              <a:rPr lang="en-US" dirty="0" smtClean="0"/>
              <a:t>, and </a:t>
            </a:r>
            <a:r>
              <a:rPr lang="en-US" dirty="0" smtClean="0">
                <a:hlinkClick r:id="rId4" action="ppaction://hlinkfile" tooltip="Service (economics)"/>
              </a:rPr>
              <a:t>services</a:t>
            </a:r>
            <a:r>
              <a:rPr lang="en-US" dirty="0" smtClean="0"/>
              <a:t> across </a:t>
            </a:r>
            <a:r>
              <a:rPr lang="en-US" dirty="0" smtClean="0">
                <a:hlinkClick r:id="rId5" action="ppaction://hlinkfile" tooltip="International borders"/>
              </a:rPr>
              <a:t>international borders</a:t>
            </a:r>
            <a:r>
              <a:rPr lang="en-US" dirty="0" smtClean="0"/>
              <a:t> or territories</a:t>
            </a:r>
          </a:p>
          <a:p>
            <a:endParaRPr lang="en-US" dirty="0" smtClean="0"/>
          </a:p>
          <a:p>
            <a:r>
              <a:rPr lang="en-US" dirty="0" smtClean="0"/>
              <a:t>Without international trade, nations would be limited to the goods and services produced within their own borders.</a:t>
            </a:r>
          </a:p>
          <a:p>
            <a:endParaRPr lang="en-US" dirty="0" smtClean="0"/>
          </a:p>
          <a:p>
            <a:r>
              <a:rPr lang="en-US" dirty="0" smtClean="0"/>
              <a:t>Global Trade = more jobs for Canadians, better economy and more opportunities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is important to the success of the Canadian economy</a:t>
            </a:r>
          </a:p>
          <a:p>
            <a:r>
              <a:rPr lang="en-US" dirty="0" smtClean="0"/>
              <a:t>Free Trade is a system where there are no penalties or limits on the exchange of goods and services between </a:t>
            </a:r>
            <a:r>
              <a:rPr lang="en-US" dirty="0" smtClean="0"/>
              <a:t>countries</a:t>
            </a:r>
            <a:endParaRPr lang="en-US" dirty="0" smtClean="0"/>
          </a:p>
        </p:txBody>
      </p:sp>
      <p:pic>
        <p:nvPicPr>
          <p:cNvPr id="4" name="Picture 3" descr="s-CETA-QUEBEC-EUROPE-FREE-TRADE-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886200"/>
            <a:ext cx="4191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 and 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trade is a good policy for Canada</a:t>
            </a:r>
          </a:p>
          <a:p>
            <a:r>
              <a:rPr lang="en-US" dirty="0" smtClean="0"/>
              <a:t>However there are many issues</a:t>
            </a:r>
          </a:p>
          <a:p>
            <a:pPr lvl="1"/>
            <a:r>
              <a:rPr lang="en-US" dirty="0" smtClean="0"/>
              <a:t>Fair Trade</a:t>
            </a:r>
          </a:p>
          <a:p>
            <a:pPr lvl="1"/>
            <a:r>
              <a:rPr lang="en-US" dirty="0" smtClean="0"/>
              <a:t>Child/Slave </a:t>
            </a:r>
            <a:r>
              <a:rPr lang="en-US" dirty="0" err="1" smtClean="0"/>
              <a:t>labour</a:t>
            </a:r>
            <a:endParaRPr lang="en-US" dirty="0" smtClean="0"/>
          </a:p>
          <a:p>
            <a:pPr lvl="1"/>
            <a:r>
              <a:rPr lang="en-US" dirty="0" smtClean="0"/>
              <a:t>Climate Control</a:t>
            </a:r>
          </a:p>
          <a:p>
            <a:pPr lvl="1"/>
            <a:r>
              <a:rPr lang="en-US" dirty="0" smtClean="0"/>
              <a:t>Humanitarian Aid</a:t>
            </a:r>
            <a:endParaRPr lang="en-US" dirty="0"/>
          </a:p>
        </p:txBody>
      </p:sp>
      <p:pic>
        <p:nvPicPr>
          <p:cNvPr id="4" name="Picture 3" descr="0202_WVfreetr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733800"/>
            <a:ext cx="3922776" cy="2627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“fair Trade”</a:t>
            </a:r>
            <a:endParaRPr lang="en-US" dirty="0"/>
          </a:p>
        </p:txBody>
      </p:sp>
      <p:pic>
        <p:nvPicPr>
          <p:cNvPr id="6" name="Content Placeholder 5" descr="FairTrade_logo_copy_800_24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4659154"/>
            <a:ext cx="7239000" cy="2198846"/>
          </a:xfrm>
        </p:spPr>
      </p:pic>
      <p:pic>
        <p:nvPicPr>
          <p:cNvPr id="7" name="Picture 6" descr="FTM_Event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914400"/>
            <a:ext cx="2972668" cy="3264783"/>
          </a:xfrm>
          <a:prstGeom prst="rect">
            <a:avLst/>
          </a:prstGeom>
        </p:spPr>
      </p:pic>
      <p:pic>
        <p:nvPicPr>
          <p:cNvPr id="8" name="Picture 7" descr="world-fair-trade-day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1752600"/>
            <a:ext cx="2819400" cy="283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 trade is a trading partnership, based on dialogue, transparency, and respect, that seeks greater equity in international trade</a:t>
            </a:r>
          </a:p>
          <a:p>
            <a:r>
              <a:rPr lang="en-US" dirty="0" smtClean="0"/>
              <a:t>Fair Trade ensures that workers in developing countries receive equitable profit for the work that they do</a:t>
            </a:r>
          </a:p>
          <a:p>
            <a:r>
              <a:rPr lang="en-US" dirty="0" smtClean="0"/>
              <a:t>The big question: does Canada participate in “fair trade”? Do we, as Canadians have responsibilities to ensure that international trade is “fair”?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Global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Slave/Child </a:t>
            </a:r>
            <a:r>
              <a:rPr lang="en-US" dirty="0" err="1" smtClean="0"/>
              <a:t>labour</a:t>
            </a:r>
            <a:r>
              <a:rPr lang="en-US" dirty="0" smtClean="0"/>
              <a:t> – watch “Chocolate – The Bitter Truth” (</a:t>
            </a:r>
            <a:r>
              <a:rPr lang="en-US" dirty="0" err="1" smtClean="0"/>
              <a:t>Youtube</a:t>
            </a:r>
            <a:r>
              <a:rPr lang="en-US" dirty="0" smtClean="0"/>
              <a:t> video)</a:t>
            </a:r>
          </a:p>
          <a:p>
            <a:r>
              <a:rPr lang="en-US" dirty="0" smtClean="0"/>
              <a:t>Outsourcing of jobs – </a:t>
            </a:r>
            <a:r>
              <a:rPr lang="en-US" dirty="0" smtClean="0">
                <a:hlinkClick r:id="rId2" action="ppaction://hlinkfile"/>
              </a:rPr>
              <a:t>outsourcing.htm</a:t>
            </a:r>
            <a:endParaRPr lang="en-US" dirty="0" smtClean="0"/>
          </a:p>
          <a:p>
            <a:r>
              <a:rPr lang="en-US" dirty="0" smtClean="0"/>
              <a:t>Climate Control -</a:t>
            </a:r>
          </a:p>
          <a:p>
            <a:r>
              <a:rPr lang="en-US" dirty="0" smtClean="0"/>
              <a:t>Promoting local goods – </a:t>
            </a:r>
          </a:p>
          <a:p>
            <a:pPr lvl="1"/>
            <a:r>
              <a:rPr lang="en-US" dirty="0" smtClean="0"/>
              <a:t>Assignment SRM 9.3 page 411(</a:t>
            </a:r>
            <a:r>
              <a:rPr lang="en-US" dirty="0" err="1" smtClean="0"/>
              <a:t>cd-rom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C:\Program Files\Microsoft Office\MEDIA\CAGCAT10\j0301252.wm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895600"/>
            <a:ext cx="857250" cy="733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235</TotalTime>
  <Words>315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Canada and the Global Village</vt:lpstr>
      <vt:lpstr>What is a “global Village”</vt:lpstr>
      <vt:lpstr>Global Citizen </vt:lpstr>
      <vt:lpstr>International Trade</vt:lpstr>
      <vt:lpstr>Free Trade</vt:lpstr>
      <vt:lpstr>Canada and Free Trade</vt:lpstr>
      <vt:lpstr>“fair Trade”</vt:lpstr>
      <vt:lpstr>Definition:</vt:lpstr>
      <vt:lpstr>Issues in Global Trade</vt:lpstr>
      <vt:lpstr>Additional resources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 and the Global Village</dc:title>
  <dc:creator>cams</dc:creator>
  <cp:lastModifiedBy>cams</cp:lastModifiedBy>
  <cp:revision>28</cp:revision>
  <dcterms:created xsi:type="dcterms:W3CDTF">2012-11-01T12:40:47Z</dcterms:created>
  <dcterms:modified xsi:type="dcterms:W3CDTF">2012-11-05T16:13:55Z</dcterms:modified>
</cp:coreProperties>
</file>